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15"/>
  </p:notesMasterIdLst>
  <p:sldIdLst>
    <p:sldId id="256" r:id="rId3"/>
    <p:sldId id="257" r:id="rId4"/>
    <p:sldId id="266" r:id="rId5"/>
    <p:sldId id="259" r:id="rId6"/>
    <p:sldId id="260" r:id="rId7"/>
    <p:sldId id="264" r:id="rId8"/>
    <p:sldId id="271" r:id="rId9"/>
    <p:sldId id="270" r:id="rId10"/>
    <p:sldId id="265" r:id="rId11"/>
    <p:sldId id="263" r:id="rId12"/>
    <p:sldId id="268" r:id="rId13"/>
    <p:sldId id="272" r:id="rId14"/>
  </p:sldIdLst>
  <p:sldSz cx="9144000" cy="5143500" type="screen16x9"/>
  <p:notesSz cx="6858000" cy="1238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6" roundtripDataSignature="AMtx7mhUTl3MyluW+MBU8HGmxrBP58aJH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ley Rimon" initials="FR" lastIdx="2" clrIdx="0">
    <p:extLst>
      <p:ext uri="{19B8F6BF-5375-455C-9EA6-DF929625EA0E}">
        <p15:presenceInfo xmlns:p15="http://schemas.microsoft.com/office/powerpoint/2012/main" userId="acbc92d29f0096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8693" autoAdjust="0"/>
  </p:normalViewPr>
  <p:slideViewPr>
    <p:cSldViewPr snapToGrid="0">
      <p:cViewPr varScale="1">
        <p:scale>
          <a:sx n="113" d="100"/>
          <a:sy n="113" d="100"/>
        </p:scale>
        <p:origin x="86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customschemas.google.com/relationships/presentationmetadata" Target="meta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4T08:00:59.412" idx="2">
    <p:pos x="10" y="10"/>
    <p:text>lengtes voor solar staan er nog niet op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1T08:36:22.048" idx="1">
    <p:pos x="5257" y="664"/>
    <p:text>maybe say this instead of in slides</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5T11:24:49.184"/>
    </inkml:context>
    <inkml:brush xml:id="br0">
      <inkml:brushProperty name="width" value="0.1" units="cm"/>
      <inkml:brushProperty name="height" value="0.1" units="cm"/>
      <inkml:brushProperty name="color" value="#E71224"/>
    </inkml:brush>
  </inkml:definitions>
  <inkml:trace contextRef="#ctx0" brushRef="#br0">22802 7138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Welcome to the pitch of the subgroup; modeling the power flow for the substation!</a:t>
            </a:r>
            <a:endParaRPr/>
          </a:p>
        </p:txBody>
      </p:sp>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dirty="0" err="1"/>
              <a:t>So</a:t>
            </a:r>
            <a:r>
              <a:rPr lang="nl-NL" dirty="0"/>
              <a:t>, in order </a:t>
            </a:r>
            <a:r>
              <a:rPr lang="nl-NL" dirty="0" err="1"/>
              <a:t>to</a:t>
            </a:r>
            <a:r>
              <a:rPr lang="nl-NL" dirty="0"/>
              <a:t> </a:t>
            </a:r>
            <a:r>
              <a:rPr lang="nl-NL" dirty="0" err="1"/>
              <a:t>determine</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solar</a:t>
            </a:r>
            <a:r>
              <a:rPr lang="nl-NL" dirty="0"/>
              <a:t> farms </a:t>
            </a:r>
            <a:r>
              <a:rPr lang="nl-NL" dirty="0" err="1"/>
              <a:t>an</a:t>
            </a:r>
            <a:r>
              <a:rPr lang="nl-NL" dirty="0"/>
              <a:t> analysis is </a:t>
            </a:r>
            <a:r>
              <a:rPr lang="nl-NL" dirty="0" err="1"/>
              <a:t>runned</a:t>
            </a:r>
            <a:r>
              <a:rPr lang="nl-NL" dirty="0"/>
              <a:t> </a:t>
            </a:r>
            <a:r>
              <a:rPr lang="nl-NL" dirty="0" err="1"/>
              <a:t>using</a:t>
            </a:r>
            <a:r>
              <a:rPr lang="nl-NL" dirty="0"/>
              <a:t> MATLAB, in </a:t>
            </a:r>
            <a:r>
              <a:rPr lang="nl-NL" dirty="0" err="1"/>
              <a:t>which</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weak</a:t>
            </a:r>
            <a:r>
              <a:rPr lang="nl-NL" dirty="0"/>
              <a:t> </a:t>
            </a:r>
            <a:r>
              <a:rPr lang="nl-NL" dirty="0" err="1"/>
              <a:t>components</a:t>
            </a:r>
            <a:r>
              <a:rPr lang="nl-NL" dirty="0"/>
              <a:t> is </a:t>
            </a:r>
            <a:r>
              <a:rPr lang="nl-NL" dirty="0" err="1"/>
              <a:t>plotted</a:t>
            </a:r>
            <a:r>
              <a:rPr lang="nl-NL" dirty="0"/>
              <a:t> </a:t>
            </a:r>
            <a:r>
              <a:rPr lang="nl-NL" dirty="0" err="1"/>
              <a:t>for</a:t>
            </a:r>
            <a:r>
              <a:rPr lang="nl-NL" dirty="0"/>
              <a:t> </a:t>
            </a:r>
            <a:r>
              <a:rPr lang="nl-NL" dirty="0" err="1"/>
              <a:t>every</a:t>
            </a:r>
            <a:r>
              <a:rPr lang="nl-NL" dirty="0"/>
              <a:t> dispatch </a:t>
            </a:r>
            <a:r>
              <a:rPr lang="nl-NL" dirty="0" err="1"/>
              <a:t>with</a:t>
            </a:r>
            <a:r>
              <a:rPr lang="nl-NL" dirty="0"/>
              <a:t> </a:t>
            </a:r>
            <a:r>
              <a:rPr lang="nl-NL" dirty="0" err="1"/>
              <a:t>the</a:t>
            </a:r>
            <a:r>
              <a:rPr lang="nl-NL" dirty="0"/>
              <a:t> power limit </a:t>
            </a:r>
            <a:r>
              <a:rPr lang="nl-NL" dirty="0" err="1"/>
              <a:t>given</a:t>
            </a:r>
            <a:r>
              <a:rPr lang="nl-NL" dirty="0"/>
              <a:t> </a:t>
            </a:r>
            <a:r>
              <a:rPr lang="nl-NL" dirty="0" err="1"/>
              <a:t>by</a:t>
            </a:r>
            <a:r>
              <a:rPr lang="nl-NL" dirty="0"/>
              <a:t> </a:t>
            </a:r>
            <a:r>
              <a:rPr lang="nl-NL" dirty="0" err="1"/>
              <a:t>the</a:t>
            </a:r>
            <a:r>
              <a:rPr lang="nl-NL" dirty="0"/>
              <a:t> red line. As </a:t>
            </a:r>
            <a:r>
              <a:rPr lang="nl-NL" dirty="0" err="1"/>
              <a:t>can</a:t>
            </a:r>
            <a:r>
              <a:rPr lang="nl-NL" dirty="0"/>
              <a:t> </a:t>
            </a:r>
            <a:r>
              <a:rPr lang="nl-NL" dirty="0" err="1"/>
              <a:t>be</a:t>
            </a:r>
            <a:r>
              <a:rPr lang="nl-NL" dirty="0"/>
              <a:t> </a:t>
            </a:r>
            <a:r>
              <a:rPr lang="nl-NL" dirty="0" err="1"/>
              <a:t>seen</a:t>
            </a:r>
            <a:r>
              <a:rPr lang="nl-NL" dirty="0"/>
              <a:t> in </a:t>
            </a:r>
            <a:r>
              <a:rPr lang="nl-NL" dirty="0" err="1"/>
              <a:t>the</a:t>
            </a:r>
            <a:r>
              <a:rPr lang="nl-NL" dirty="0"/>
              <a:t> plots, </a:t>
            </a:r>
            <a:r>
              <a:rPr lang="nl-NL" dirty="0" err="1"/>
              <a:t>the</a:t>
            </a:r>
            <a:r>
              <a:rPr lang="nl-NL" dirty="0"/>
              <a:t> branches of </a:t>
            </a:r>
            <a:r>
              <a:rPr lang="nl-NL" dirty="0" err="1"/>
              <a:t>the</a:t>
            </a:r>
            <a:r>
              <a:rPr lang="nl-NL" dirty="0"/>
              <a:t> </a:t>
            </a:r>
            <a:r>
              <a:rPr lang="nl-NL" dirty="0" err="1"/>
              <a:t>transformers</a:t>
            </a:r>
            <a:r>
              <a:rPr lang="nl-NL" dirty="0"/>
              <a:t> </a:t>
            </a:r>
            <a:r>
              <a:rPr lang="nl-NL" dirty="0" err="1"/>
              <a:t>and</a:t>
            </a:r>
            <a:r>
              <a:rPr lang="nl-NL" dirty="0"/>
              <a:t> </a:t>
            </a:r>
            <a:r>
              <a:rPr lang="nl-NL" dirty="0" err="1"/>
              <a:t>the</a:t>
            </a:r>
            <a:r>
              <a:rPr lang="nl-NL" dirty="0"/>
              <a:t> </a:t>
            </a:r>
            <a:r>
              <a:rPr lang="nl-NL" dirty="0" err="1"/>
              <a:t>transformers</a:t>
            </a:r>
            <a:r>
              <a:rPr lang="nl-NL" dirty="0"/>
              <a:t> </a:t>
            </a:r>
            <a:r>
              <a:rPr lang="nl-NL" dirty="0" err="1"/>
              <a:t>can</a:t>
            </a:r>
            <a:r>
              <a:rPr lang="nl-NL" dirty="0"/>
              <a:t> handle </a:t>
            </a:r>
            <a:r>
              <a:rPr lang="nl-NL" dirty="0" err="1"/>
              <a:t>enough</a:t>
            </a:r>
            <a:r>
              <a:rPr lang="nl-NL" dirty="0"/>
              <a:t> power. </a:t>
            </a:r>
            <a:r>
              <a:rPr lang="nl-NL" dirty="0" err="1"/>
              <a:t>However</a:t>
            </a:r>
            <a:r>
              <a:rPr lang="nl-NL" dirty="0"/>
              <a:t>, </a:t>
            </a:r>
            <a:r>
              <a:rPr lang="nl-NL" dirty="0" err="1"/>
              <a:t>the</a:t>
            </a:r>
            <a:r>
              <a:rPr lang="nl-NL" dirty="0"/>
              <a:t> </a:t>
            </a:r>
            <a:r>
              <a:rPr lang="nl-NL" dirty="0" err="1"/>
              <a:t>cable</a:t>
            </a:r>
            <a:r>
              <a:rPr lang="nl-NL" dirty="0"/>
              <a:t> at </a:t>
            </a:r>
            <a:r>
              <a:rPr lang="nl-NL" dirty="0" err="1"/>
              <a:t>the</a:t>
            </a:r>
            <a:r>
              <a:rPr lang="nl-NL" dirty="0"/>
              <a:t> PCC has a power limit of 400MW, </a:t>
            </a:r>
            <a:r>
              <a:rPr lang="nl-NL" dirty="0" err="1"/>
              <a:t>while</a:t>
            </a:r>
            <a:r>
              <a:rPr lang="nl-NL" dirty="0"/>
              <a:t> </a:t>
            </a:r>
            <a:r>
              <a:rPr lang="nl-NL" dirty="0" err="1"/>
              <a:t>being</a:t>
            </a:r>
            <a:r>
              <a:rPr lang="nl-NL" dirty="0"/>
              <a:t> </a:t>
            </a:r>
            <a:r>
              <a:rPr lang="nl-NL" dirty="0" err="1"/>
              <a:t>loaded</a:t>
            </a:r>
            <a:r>
              <a:rPr lang="nl-NL" dirty="0"/>
              <a:t> </a:t>
            </a:r>
            <a:r>
              <a:rPr lang="nl-NL" dirty="0" err="1"/>
              <a:t>with</a:t>
            </a:r>
            <a:r>
              <a:rPr lang="nl-NL" dirty="0"/>
              <a:t> 360 MW, </a:t>
            </a:r>
            <a:r>
              <a:rPr lang="nl-NL" dirty="0" err="1"/>
              <a:t>so</a:t>
            </a:r>
            <a:r>
              <a:rPr lang="nl-NL" dirty="0"/>
              <a:t> </a:t>
            </a:r>
            <a:r>
              <a:rPr lang="nl-NL" dirty="0" err="1"/>
              <a:t>only</a:t>
            </a:r>
            <a:r>
              <a:rPr lang="nl-NL" dirty="0"/>
              <a:t> 40 MW </a:t>
            </a:r>
            <a:r>
              <a:rPr lang="nl-NL" dirty="0" err="1"/>
              <a:t>can</a:t>
            </a:r>
            <a:r>
              <a:rPr lang="nl-NL" dirty="0"/>
              <a:t> </a:t>
            </a:r>
            <a:r>
              <a:rPr lang="nl-NL" dirty="0" err="1"/>
              <a:t>be</a:t>
            </a:r>
            <a:r>
              <a:rPr lang="nl-NL" dirty="0"/>
              <a:t> </a:t>
            </a:r>
            <a:r>
              <a:rPr lang="nl-NL" dirty="0" err="1"/>
              <a:t>added</a:t>
            </a:r>
            <a:r>
              <a:rPr lang="nl-NL" dirty="0"/>
              <a:t>. </a:t>
            </a:r>
            <a:r>
              <a:rPr lang="nl-NL" dirty="0" err="1"/>
              <a:t>From</a:t>
            </a:r>
            <a:r>
              <a:rPr lang="nl-NL" dirty="0"/>
              <a:t> </a:t>
            </a:r>
            <a:r>
              <a:rPr lang="nl-NL" dirty="0" err="1"/>
              <a:t>this</a:t>
            </a:r>
            <a:r>
              <a:rPr lang="nl-NL" dirty="0"/>
              <a:t> analysis we </a:t>
            </a:r>
            <a:r>
              <a:rPr lang="nl-NL" dirty="0" err="1"/>
              <a:t>came</a:t>
            </a:r>
            <a:r>
              <a:rPr lang="nl-NL" dirty="0"/>
              <a:t> </a:t>
            </a:r>
            <a:r>
              <a:rPr lang="nl-NL" dirty="0" err="1"/>
              <a:t>to</a:t>
            </a:r>
            <a:r>
              <a:rPr lang="nl-NL" dirty="0"/>
              <a:t> </a:t>
            </a:r>
            <a:r>
              <a:rPr lang="nl-NL" dirty="0" err="1"/>
              <a:t>the</a:t>
            </a:r>
            <a:r>
              <a:rPr lang="nl-NL" dirty="0"/>
              <a:t> </a:t>
            </a:r>
            <a:r>
              <a:rPr lang="nl-NL" dirty="0" err="1"/>
              <a:t>conclusion</a:t>
            </a:r>
            <a:r>
              <a:rPr lang="nl-NL" dirty="0"/>
              <a:t> </a:t>
            </a:r>
            <a:r>
              <a:rPr lang="nl-NL" dirty="0" err="1"/>
              <a:t>that</a:t>
            </a:r>
            <a:r>
              <a:rPr lang="nl-NL" dirty="0"/>
              <a:t> we </a:t>
            </a:r>
            <a:r>
              <a:rPr lang="nl-NL" dirty="0" err="1"/>
              <a:t>will</a:t>
            </a:r>
            <a:r>
              <a:rPr lang="nl-NL" dirty="0"/>
              <a:t> design </a:t>
            </a:r>
            <a:r>
              <a:rPr lang="nl-NL" dirty="0" err="1"/>
              <a:t>the</a:t>
            </a:r>
            <a:r>
              <a:rPr lang="nl-NL" dirty="0"/>
              <a:t> </a:t>
            </a:r>
            <a:r>
              <a:rPr lang="nl-NL" dirty="0" err="1"/>
              <a:t>solar</a:t>
            </a:r>
            <a:r>
              <a:rPr lang="nl-NL" dirty="0"/>
              <a:t> farm </a:t>
            </a:r>
            <a:r>
              <a:rPr lang="nl-NL" dirty="0" err="1"/>
              <a:t>with</a:t>
            </a:r>
            <a:r>
              <a:rPr lang="nl-NL" dirty="0"/>
              <a:t> a power </a:t>
            </a:r>
            <a:r>
              <a:rPr lang="nl-NL" dirty="0" err="1"/>
              <a:t>capacity</a:t>
            </a:r>
            <a:r>
              <a:rPr lang="nl-NL" dirty="0"/>
              <a:t> of 12 MW, </a:t>
            </a:r>
            <a:r>
              <a:rPr lang="nl-NL" dirty="0" err="1"/>
              <a:t>which</a:t>
            </a:r>
            <a:r>
              <a:rPr lang="nl-NL" dirty="0"/>
              <a:t> </a:t>
            </a:r>
            <a:r>
              <a:rPr lang="nl-NL" dirty="0" err="1"/>
              <a:t>will</a:t>
            </a:r>
            <a:r>
              <a:rPr lang="nl-NL" dirty="0"/>
              <a:t> </a:t>
            </a:r>
            <a:r>
              <a:rPr lang="nl-NL" dirty="0" err="1"/>
              <a:t>overload</a:t>
            </a:r>
            <a:r>
              <a:rPr lang="nl-NL" dirty="0"/>
              <a:t> </a:t>
            </a:r>
            <a:r>
              <a:rPr lang="nl-NL" dirty="0" err="1"/>
              <a:t>the</a:t>
            </a:r>
            <a:r>
              <a:rPr lang="nl-NL" dirty="0"/>
              <a:t> </a:t>
            </a:r>
            <a:r>
              <a:rPr lang="nl-NL" dirty="0" err="1"/>
              <a:t>branch</a:t>
            </a:r>
            <a:r>
              <a:rPr lang="nl-NL" dirty="0"/>
              <a:t> limit, in order </a:t>
            </a:r>
            <a:r>
              <a:rPr lang="nl-NL" dirty="0" err="1"/>
              <a:t>to</a:t>
            </a:r>
            <a:r>
              <a:rPr lang="nl-NL" dirty="0"/>
              <a:t> </a:t>
            </a:r>
            <a:r>
              <a:rPr lang="nl-NL" dirty="0" err="1"/>
              <a:t>perform</a:t>
            </a:r>
            <a:r>
              <a:rPr lang="nl-NL" dirty="0"/>
              <a:t> a research in </a:t>
            </a:r>
            <a:r>
              <a:rPr lang="nl-NL" dirty="0" err="1"/>
              <a:t>which</a:t>
            </a:r>
            <a:r>
              <a:rPr lang="nl-NL" dirty="0"/>
              <a:t> </a:t>
            </a:r>
            <a:r>
              <a:rPr lang="nl-NL" dirty="0" err="1"/>
              <a:t>we'll</a:t>
            </a:r>
            <a:r>
              <a:rPr lang="nl-NL" dirty="0"/>
              <a:t> test </a:t>
            </a:r>
            <a:r>
              <a:rPr lang="nl-NL" dirty="0" err="1"/>
              <a:t>how</a:t>
            </a:r>
            <a:r>
              <a:rPr lang="nl-NL" dirty="0"/>
              <a:t> we </a:t>
            </a:r>
            <a:r>
              <a:rPr lang="nl-NL" dirty="0" err="1"/>
              <a:t>could</a:t>
            </a:r>
            <a:r>
              <a:rPr lang="nl-NL" dirty="0"/>
              <a:t> </a:t>
            </a:r>
            <a:r>
              <a:rPr lang="nl-NL" dirty="0" err="1"/>
              <a:t>solve</a:t>
            </a:r>
            <a:r>
              <a:rPr lang="nl-NL" dirty="0"/>
              <a:t> </a:t>
            </a:r>
            <a:r>
              <a:rPr lang="nl-NL" dirty="0" err="1"/>
              <a:t>this</a:t>
            </a:r>
            <a:r>
              <a:rPr lang="nl-NL" dirty="0"/>
              <a:t>.   </a:t>
            </a:r>
            <a:endParaRPr dirty="0"/>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246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dirty="0" err="1"/>
              <a:t>So</a:t>
            </a:r>
            <a:r>
              <a:rPr lang="nl-NL" dirty="0"/>
              <a:t>, in order </a:t>
            </a:r>
            <a:r>
              <a:rPr lang="nl-NL" dirty="0" err="1"/>
              <a:t>to</a:t>
            </a:r>
            <a:r>
              <a:rPr lang="nl-NL" dirty="0"/>
              <a:t> </a:t>
            </a:r>
            <a:r>
              <a:rPr lang="nl-NL" dirty="0" err="1"/>
              <a:t>determine</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solar</a:t>
            </a:r>
            <a:r>
              <a:rPr lang="nl-NL" dirty="0"/>
              <a:t> farms </a:t>
            </a:r>
            <a:r>
              <a:rPr lang="nl-NL" dirty="0" err="1"/>
              <a:t>an</a:t>
            </a:r>
            <a:r>
              <a:rPr lang="nl-NL" dirty="0"/>
              <a:t> analysis is </a:t>
            </a:r>
            <a:r>
              <a:rPr lang="nl-NL" dirty="0" err="1"/>
              <a:t>runned</a:t>
            </a:r>
            <a:r>
              <a:rPr lang="nl-NL" dirty="0"/>
              <a:t> </a:t>
            </a:r>
            <a:r>
              <a:rPr lang="nl-NL" dirty="0" err="1"/>
              <a:t>using</a:t>
            </a:r>
            <a:r>
              <a:rPr lang="nl-NL" dirty="0"/>
              <a:t> MATLAB, in </a:t>
            </a:r>
            <a:r>
              <a:rPr lang="nl-NL" dirty="0" err="1"/>
              <a:t>which</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weak</a:t>
            </a:r>
            <a:r>
              <a:rPr lang="nl-NL" dirty="0"/>
              <a:t> </a:t>
            </a:r>
            <a:r>
              <a:rPr lang="nl-NL" dirty="0" err="1"/>
              <a:t>components</a:t>
            </a:r>
            <a:r>
              <a:rPr lang="nl-NL" dirty="0"/>
              <a:t> is </a:t>
            </a:r>
            <a:r>
              <a:rPr lang="nl-NL" dirty="0" err="1"/>
              <a:t>plotted</a:t>
            </a:r>
            <a:r>
              <a:rPr lang="nl-NL" dirty="0"/>
              <a:t> </a:t>
            </a:r>
            <a:r>
              <a:rPr lang="nl-NL" dirty="0" err="1"/>
              <a:t>for</a:t>
            </a:r>
            <a:r>
              <a:rPr lang="nl-NL" dirty="0"/>
              <a:t> </a:t>
            </a:r>
            <a:r>
              <a:rPr lang="nl-NL" dirty="0" err="1"/>
              <a:t>every</a:t>
            </a:r>
            <a:r>
              <a:rPr lang="nl-NL" dirty="0"/>
              <a:t> dispatch </a:t>
            </a:r>
            <a:r>
              <a:rPr lang="nl-NL" dirty="0" err="1"/>
              <a:t>with</a:t>
            </a:r>
            <a:r>
              <a:rPr lang="nl-NL" dirty="0"/>
              <a:t> </a:t>
            </a:r>
            <a:r>
              <a:rPr lang="nl-NL" dirty="0" err="1"/>
              <a:t>the</a:t>
            </a:r>
            <a:r>
              <a:rPr lang="nl-NL" dirty="0"/>
              <a:t> power limit </a:t>
            </a:r>
            <a:r>
              <a:rPr lang="nl-NL" dirty="0" err="1"/>
              <a:t>given</a:t>
            </a:r>
            <a:r>
              <a:rPr lang="nl-NL" dirty="0"/>
              <a:t> </a:t>
            </a:r>
            <a:r>
              <a:rPr lang="nl-NL" dirty="0" err="1"/>
              <a:t>by</a:t>
            </a:r>
            <a:r>
              <a:rPr lang="nl-NL" dirty="0"/>
              <a:t> </a:t>
            </a:r>
            <a:r>
              <a:rPr lang="nl-NL" dirty="0" err="1"/>
              <a:t>the</a:t>
            </a:r>
            <a:r>
              <a:rPr lang="nl-NL" dirty="0"/>
              <a:t> red line. As </a:t>
            </a:r>
            <a:r>
              <a:rPr lang="nl-NL" dirty="0" err="1"/>
              <a:t>can</a:t>
            </a:r>
            <a:r>
              <a:rPr lang="nl-NL" dirty="0"/>
              <a:t> </a:t>
            </a:r>
            <a:r>
              <a:rPr lang="nl-NL" dirty="0" err="1"/>
              <a:t>be</a:t>
            </a:r>
            <a:r>
              <a:rPr lang="nl-NL" dirty="0"/>
              <a:t> </a:t>
            </a:r>
            <a:r>
              <a:rPr lang="nl-NL" dirty="0" err="1"/>
              <a:t>seen</a:t>
            </a:r>
            <a:r>
              <a:rPr lang="nl-NL" dirty="0"/>
              <a:t> in </a:t>
            </a:r>
            <a:r>
              <a:rPr lang="nl-NL" dirty="0" err="1"/>
              <a:t>the</a:t>
            </a:r>
            <a:r>
              <a:rPr lang="nl-NL" dirty="0"/>
              <a:t> plots, </a:t>
            </a:r>
            <a:r>
              <a:rPr lang="nl-NL" dirty="0" err="1"/>
              <a:t>the</a:t>
            </a:r>
            <a:r>
              <a:rPr lang="nl-NL" dirty="0"/>
              <a:t> branches of </a:t>
            </a:r>
            <a:r>
              <a:rPr lang="nl-NL" dirty="0" err="1"/>
              <a:t>the</a:t>
            </a:r>
            <a:r>
              <a:rPr lang="nl-NL" dirty="0"/>
              <a:t> </a:t>
            </a:r>
            <a:r>
              <a:rPr lang="nl-NL" dirty="0" err="1"/>
              <a:t>transformers</a:t>
            </a:r>
            <a:r>
              <a:rPr lang="nl-NL" dirty="0"/>
              <a:t> </a:t>
            </a:r>
            <a:r>
              <a:rPr lang="nl-NL" dirty="0" err="1"/>
              <a:t>and</a:t>
            </a:r>
            <a:r>
              <a:rPr lang="nl-NL" dirty="0"/>
              <a:t> </a:t>
            </a:r>
            <a:r>
              <a:rPr lang="nl-NL" dirty="0" err="1"/>
              <a:t>the</a:t>
            </a:r>
            <a:r>
              <a:rPr lang="nl-NL" dirty="0"/>
              <a:t> </a:t>
            </a:r>
            <a:r>
              <a:rPr lang="nl-NL" dirty="0" err="1"/>
              <a:t>transformers</a:t>
            </a:r>
            <a:r>
              <a:rPr lang="nl-NL" dirty="0"/>
              <a:t> </a:t>
            </a:r>
            <a:r>
              <a:rPr lang="nl-NL" dirty="0" err="1"/>
              <a:t>can</a:t>
            </a:r>
            <a:r>
              <a:rPr lang="nl-NL" dirty="0"/>
              <a:t> handle </a:t>
            </a:r>
            <a:r>
              <a:rPr lang="nl-NL" dirty="0" err="1"/>
              <a:t>enough</a:t>
            </a:r>
            <a:r>
              <a:rPr lang="nl-NL" dirty="0"/>
              <a:t> power. </a:t>
            </a:r>
            <a:r>
              <a:rPr lang="nl-NL" dirty="0" err="1"/>
              <a:t>However</a:t>
            </a:r>
            <a:r>
              <a:rPr lang="nl-NL" dirty="0"/>
              <a:t>, </a:t>
            </a:r>
            <a:r>
              <a:rPr lang="nl-NL" dirty="0" err="1"/>
              <a:t>the</a:t>
            </a:r>
            <a:r>
              <a:rPr lang="nl-NL" dirty="0"/>
              <a:t> </a:t>
            </a:r>
            <a:r>
              <a:rPr lang="nl-NL" dirty="0" err="1"/>
              <a:t>cable</a:t>
            </a:r>
            <a:r>
              <a:rPr lang="nl-NL" dirty="0"/>
              <a:t> at </a:t>
            </a:r>
            <a:r>
              <a:rPr lang="nl-NL" dirty="0" err="1"/>
              <a:t>the</a:t>
            </a:r>
            <a:r>
              <a:rPr lang="nl-NL" dirty="0"/>
              <a:t> PCC has a power limit of 400MW, </a:t>
            </a:r>
            <a:r>
              <a:rPr lang="nl-NL" dirty="0" err="1"/>
              <a:t>while</a:t>
            </a:r>
            <a:r>
              <a:rPr lang="nl-NL" dirty="0"/>
              <a:t> </a:t>
            </a:r>
            <a:r>
              <a:rPr lang="nl-NL" dirty="0" err="1"/>
              <a:t>being</a:t>
            </a:r>
            <a:r>
              <a:rPr lang="nl-NL" dirty="0"/>
              <a:t> </a:t>
            </a:r>
            <a:r>
              <a:rPr lang="nl-NL" dirty="0" err="1"/>
              <a:t>loaded</a:t>
            </a:r>
            <a:r>
              <a:rPr lang="nl-NL" dirty="0"/>
              <a:t> </a:t>
            </a:r>
            <a:r>
              <a:rPr lang="nl-NL" dirty="0" err="1"/>
              <a:t>with</a:t>
            </a:r>
            <a:r>
              <a:rPr lang="nl-NL" dirty="0"/>
              <a:t> 360 MW, </a:t>
            </a:r>
            <a:r>
              <a:rPr lang="nl-NL" dirty="0" err="1"/>
              <a:t>so</a:t>
            </a:r>
            <a:r>
              <a:rPr lang="nl-NL" dirty="0"/>
              <a:t> </a:t>
            </a:r>
            <a:r>
              <a:rPr lang="nl-NL" dirty="0" err="1"/>
              <a:t>only</a:t>
            </a:r>
            <a:r>
              <a:rPr lang="nl-NL" dirty="0"/>
              <a:t> 40 MW </a:t>
            </a:r>
            <a:r>
              <a:rPr lang="nl-NL" dirty="0" err="1"/>
              <a:t>can</a:t>
            </a:r>
            <a:r>
              <a:rPr lang="nl-NL" dirty="0"/>
              <a:t> </a:t>
            </a:r>
            <a:r>
              <a:rPr lang="nl-NL" dirty="0" err="1"/>
              <a:t>be</a:t>
            </a:r>
            <a:r>
              <a:rPr lang="nl-NL" dirty="0"/>
              <a:t> </a:t>
            </a:r>
            <a:r>
              <a:rPr lang="nl-NL" dirty="0" err="1"/>
              <a:t>added</a:t>
            </a:r>
            <a:r>
              <a:rPr lang="nl-NL" dirty="0"/>
              <a:t>. </a:t>
            </a:r>
            <a:r>
              <a:rPr lang="nl-NL" dirty="0" err="1"/>
              <a:t>From</a:t>
            </a:r>
            <a:r>
              <a:rPr lang="nl-NL" dirty="0"/>
              <a:t> </a:t>
            </a:r>
            <a:r>
              <a:rPr lang="nl-NL" dirty="0" err="1"/>
              <a:t>this</a:t>
            </a:r>
            <a:r>
              <a:rPr lang="nl-NL" dirty="0"/>
              <a:t> analysis we </a:t>
            </a:r>
            <a:r>
              <a:rPr lang="nl-NL" dirty="0" err="1"/>
              <a:t>came</a:t>
            </a:r>
            <a:r>
              <a:rPr lang="nl-NL" dirty="0"/>
              <a:t> </a:t>
            </a:r>
            <a:r>
              <a:rPr lang="nl-NL" dirty="0" err="1"/>
              <a:t>to</a:t>
            </a:r>
            <a:r>
              <a:rPr lang="nl-NL" dirty="0"/>
              <a:t> </a:t>
            </a:r>
            <a:r>
              <a:rPr lang="nl-NL" dirty="0" err="1"/>
              <a:t>the</a:t>
            </a:r>
            <a:r>
              <a:rPr lang="nl-NL" dirty="0"/>
              <a:t> </a:t>
            </a:r>
            <a:r>
              <a:rPr lang="nl-NL" dirty="0" err="1"/>
              <a:t>conclusion</a:t>
            </a:r>
            <a:r>
              <a:rPr lang="nl-NL" dirty="0"/>
              <a:t> </a:t>
            </a:r>
            <a:r>
              <a:rPr lang="nl-NL" dirty="0" err="1"/>
              <a:t>that</a:t>
            </a:r>
            <a:r>
              <a:rPr lang="nl-NL" dirty="0"/>
              <a:t> we </a:t>
            </a:r>
            <a:r>
              <a:rPr lang="nl-NL" dirty="0" err="1"/>
              <a:t>will</a:t>
            </a:r>
            <a:r>
              <a:rPr lang="nl-NL" dirty="0"/>
              <a:t> design </a:t>
            </a:r>
            <a:r>
              <a:rPr lang="nl-NL" dirty="0" err="1"/>
              <a:t>the</a:t>
            </a:r>
            <a:r>
              <a:rPr lang="nl-NL" dirty="0"/>
              <a:t> </a:t>
            </a:r>
            <a:r>
              <a:rPr lang="nl-NL" dirty="0" err="1"/>
              <a:t>solar</a:t>
            </a:r>
            <a:r>
              <a:rPr lang="nl-NL" dirty="0"/>
              <a:t> farm </a:t>
            </a:r>
            <a:r>
              <a:rPr lang="nl-NL" dirty="0" err="1"/>
              <a:t>with</a:t>
            </a:r>
            <a:r>
              <a:rPr lang="nl-NL" dirty="0"/>
              <a:t> a power </a:t>
            </a:r>
            <a:r>
              <a:rPr lang="nl-NL" dirty="0" err="1"/>
              <a:t>capacity</a:t>
            </a:r>
            <a:r>
              <a:rPr lang="nl-NL" dirty="0"/>
              <a:t> of 12 MW, </a:t>
            </a:r>
            <a:r>
              <a:rPr lang="nl-NL" dirty="0" err="1"/>
              <a:t>which</a:t>
            </a:r>
            <a:r>
              <a:rPr lang="nl-NL" dirty="0"/>
              <a:t> </a:t>
            </a:r>
            <a:r>
              <a:rPr lang="nl-NL" dirty="0" err="1"/>
              <a:t>will</a:t>
            </a:r>
            <a:r>
              <a:rPr lang="nl-NL" dirty="0"/>
              <a:t> </a:t>
            </a:r>
            <a:r>
              <a:rPr lang="nl-NL" dirty="0" err="1"/>
              <a:t>overload</a:t>
            </a:r>
            <a:r>
              <a:rPr lang="nl-NL" dirty="0"/>
              <a:t> </a:t>
            </a:r>
            <a:r>
              <a:rPr lang="nl-NL" dirty="0" err="1"/>
              <a:t>the</a:t>
            </a:r>
            <a:r>
              <a:rPr lang="nl-NL" dirty="0"/>
              <a:t> </a:t>
            </a:r>
            <a:r>
              <a:rPr lang="nl-NL" dirty="0" err="1"/>
              <a:t>branch</a:t>
            </a:r>
            <a:r>
              <a:rPr lang="nl-NL" dirty="0"/>
              <a:t> limit, in order </a:t>
            </a:r>
            <a:r>
              <a:rPr lang="nl-NL" dirty="0" err="1"/>
              <a:t>to</a:t>
            </a:r>
            <a:r>
              <a:rPr lang="nl-NL" dirty="0"/>
              <a:t> </a:t>
            </a:r>
            <a:r>
              <a:rPr lang="nl-NL" dirty="0" err="1"/>
              <a:t>perform</a:t>
            </a:r>
            <a:r>
              <a:rPr lang="nl-NL" dirty="0"/>
              <a:t> a research in </a:t>
            </a:r>
            <a:r>
              <a:rPr lang="nl-NL" dirty="0" err="1"/>
              <a:t>which</a:t>
            </a:r>
            <a:r>
              <a:rPr lang="nl-NL" dirty="0"/>
              <a:t> </a:t>
            </a:r>
            <a:r>
              <a:rPr lang="nl-NL" dirty="0" err="1"/>
              <a:t>we'll</a:t>
            </a:r>
            <a:r>
              <a:rPr lang="nl-NL" dirty="0"/>
              <a:t> test </a:t>
            </a:r>
            <a:r>
              <a:rPr lang="nl-NL" dirty="0" err="1"/>
              <a:t>how</a:t>
            </a:r>
            <a:r>
              <a:rPr lang="nl-NL" dirty="0"/>
              <a:t> we </a:t>
            </a:r>
            <a:r>
              <a:rPr lang="nl-NL" dirty="0" err="1"/>
              <a:t>could</a:t>
            </a:r>
            <a:r>
              <a:rPr lang="nl-NL" dirty="0"/>
              <a:t> </a:t>
            </a:r>
            <a:r>
              <a:rPr lang="nl-NL" dirty="0" err="1"/>
              <a:t>solve</a:t>
            </a:r>
            <a:r>
              <a:rPr lang="nl-NL" dirty="0"/>
              <a:t> </a:t>
            </a:r>
            <a:r>
              <a:rPr lang="nl-NL" dirty="0" err="1"/>
              <a:t>this</a:t>
            </a:r>
            <a:r>
              <a:rPr lang="nl-NL" dirty="0"/>
              <a:t>.   </a:t>
            </a:r>
            <a:endParaRPr dirty="0"/>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47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In this presentation we will give an overview of what is done and what is next to come. Firstly, we will start with the requirements for our research, in which we'll start with the description of the model of the system. We'll discuss the case study and give an elaboration on the components and devices. In order to test the behaviour of the system, test models are implemented. After discussing the requirements a short despriction of the deliverables, the progress and course ahead is given.</a:t>
            </a: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Firstly, an overview of the case study is made, in which the connection of the different components and devices is shown. Afterwards, this case study is implemented using matpower. The active power generation of the wind turbine strings was given, but the active power generation of the pv strings had to be determined taking into account the power limits of the weak components. The weak components are considered to be the components which have the lowest power limits.   </a:t>
            </a: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09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With this information the solar farm is designed as shown in the figure. In order to satisfy the generation of 12 MW,  this section has to be implemented 10 times in one PV string. The number N is equal to 264 and each array is implemented 266 times. In order to connect the high amount of arrays sub array connectors are implemented. The solar modules used are Sunpower X-series, which are also shown in the figure. This modules are chosen, because of their high efficiency and the availability of the data.  </a:t>
            </a:r>
            <a:endParaRP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-Branch calculations made to </a:t>
            </a:r>
            <a:r>
              <a:rPr lang="en-US" dirty="0" err="1"/>
              <a:t>p.u</a:t>
            </a:r>
            <a:r>
              <a:rPr lang="en-US" dirty="0"/>
              <a:t>.</a:t>
            </a:r>
          </a:p>
          <a:p>
            <a:pPr marL="0" indent="0">
              <a:buNone/>
            </a:pPr>
            <a:endParaRPr lang="en-US" dirty="0"/>
          </a:p>
          <a:p>
            <a:pPr marL="0" indent="0">
              <a:buNone/>
            </a:pPr>
            <a:r>
              <a:rPr lang="en-US" dirty="0"/>
              <a:t>Three different cables are used in this case study. The cables are modeled using the cable pi-model. With the datasheets of the cables, the real impedances and </a:t>
            </a:r>
            <a:r>
              <a:rPr lang="en-US" dirty="0" err="1"/>
              <a:t>reactances</a:t>
            </a:r>
            <a:r>
              <a:rPr lang="en-US" dirty="0"/>
              <a:t> are determined and afterwards converted into </a:t>
            </a:r>
            <a:r>
              <a:rPr lang="en-US" dirty="0" err="1"/>
              <a:t>p.u</a:t>
            </a:r>
            <a:r>
              <a:rPr lang="en-US" dirty="0"/>
              <a:t> values using the base impedance. Furthermore, the transformer losses are modeled using the leakage reactance. For this transformers, this value was 15%. From the literature study, it was concluded that this is a good approximation. Eventually, the voltage tap position range is determined considering the min and max voltages at the low and high voltage side. </a:t>
            </a:r>
          </a:p>
          <a:p>
            <a:pPr marL="0" indent="0">
              <a:buNone/>
            </a:pPr>
            <a:endParaRPr lang="en-US" dirty="0"/>
          </a:p>
          <a:p>
            <a:pPr marL="0" indent="0">
              <a:buNone/>
            </a:pPr>
            <a:r>
              <a:rPr lang="en-US" dirty="0"/>
              <a:t>Process from real, using base to </a:t>
            </a:r>
            <a:r>
              <a:rPr lang="en-US" dirty="0" err="1"/>
              <a:t>p.u</a:t>
            </a:r>
            <a:r>
              <a:rPr lang="en-US" dirty="0"/>
              <a:t>.</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Different operating conditions are tested to determine the </a:t>
            </a:r>
            <a:r>
              <a:rPr lang="en-US" dirty="0" err="1"/>
              <a:t>behaviour</a:t>
            </a:r>
            <a:r>
              <a:rPr lang="en-US" dirty="0"/>
              <a:t> of the transmission system. </a:t>
            </a:r>
          </a:p>
          <a:p>
            <a:pPr marL="0" indent="0">
              <a:buNone/>
            </a:pPr>
            <a:endParaRPr lang="en-US" dirty="0"/>
          </a:p>
          <a:p>
            <a:pPr marL="0" indent="0">
              <a:buNone/>
            </a:pPr>
            <a:r>
              <a:rPr lang="en-US" dirty="0"/>
              <a:t>For a correct analysis of the effect of individual components on the system </a:t>
            </a:r>
            <a:r>
              <a:rPr lang="en-US" dirty="0" err="1"/>
              <a:t>behaviour</a:t>
            </a:r>
            <a:r>
              <a:rPr lang="en-US" dirty="0"/>
              <a:t>, for each of the case models, it is assumed that the </a:t>
            </a:r>
            <a:r>
              <a:rPr lang="en-US" dirty="0" err="1"/>
              <a:t>uncorresponding</a:t>
            </a:r>
            <a:r>
              <a:rPr lang="en-US" dirty="0"/>
              <a:t> Renewable Energy Source is disconnected from the transmission system. In the first case, the PV module is disconnected to test the interaction between a daily wind profile and random load demands. The second case, disconnects the WTG and tests a daily solar profile and random load demands. Every new case, will involve more extreme conditions to test for both Renewable Energy Sources. This makes it possible to determine the system </a:t>
            </a:r>
            <a:r>
              <a:rPr lang="en-US" dirty="0" err="1"/>
              <a:t>behaviour</a:t>
            </a:r>
            <a:r>
              <a:rPr lang="en-US" dirty="0"/>
              <a:t> for each possible weather condition and demand, in a stepwise manner.</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24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Since the case study used involves the combination of a wind-and solar farm, the first deliverable is a solar farm that can be added to the wind park. The solar farm should not cause violations in the system during any requested setpoints. Therefore, the system must converge for power flows during which normal load demands are requested. </a:t>
            </a:r>
          </a:p>
          <a:p>
            <a:pPr marL="0" indent="0">
              <a:buNone/>
            </a:pPr>
            <a:endParaRPr lang="en-US" dirty="0"/>
          </a:p>
          <a:p>
            <a:pPr marL="0" indent="0">
              <a:buNone/>
            </a:pPr>
            <a:r>
              <a:rPr lang="en-US" dirty="0"/>
              <a:t>Subsequently, in a stepwise manner, the operating conditions will be tested. The test analysis will yield 2-D plots for the voltage magnitude, angle for and active, reactive, injective power for all nodes. A final 3-D plot is made for the relation between total system losses, load demand and voltage profile.</a:t>
            </a:r>
          </a:p>
          <a:p>
            <a:pPr marL="0" indent="0">
              <a:buNone/>
            </a:pPr>
            <a:endParaRPr lang="en-US" dirty="0"/>
          </a:p>
          <a:p>
            <a:pPr marL="0" indent="0">
              <a:buNone/>
            </a:pPr>
            <a:r>
              <a:rPr lang="en-US" dirty="0"/>
              <a:t> In order for the optimization scheme to calculate and predict feasible search spaces, the test models are of importance to calculate actual physical constraints of the system and losses under extreme conditions. With this, the effect on system losses by the optimal setpoint can be compared to the effect of regular setpoints. This information is sent in the form of a vector to the optimization subgroup.</a:t>
            </a:r>
          </a:p>
          <a:p>
            <a:pPr marL="0" indent="0">
              <a:buNone/>
            </a:pPr>
            <a:endParaRPr lang="en-US" dirty="0"/>
          </a:p>
          <a:p>
            <a:pPr marL="0" indent="0">
              <a:buNone/>
            </a:pPr>
            <a:r>
              <a:rPr lang="en-US" dirty="0"/>
              <a:t>To show that the model is able to update the system configuration for given dispatches and setpoints, a visualizable diagram will be designed. This will show the Power Flow through all the branches in the transmission after every update of information.</a:t>
            </a:r>
          </a:p>
          <a:p>
            <a:pPr marL="0" indent="0">
              <a:buNone/>
            </a:pPr>
            <a:endParaRPr lang="en-US" dirty="0"/>
          </a:p>
          <a:p>
            <a:pPr marL="0" indent="0">
              <a:buNone/>
            </a:pPr>
            <a:endParaRPr lang="en-US" dirty="0"/>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81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first steps were completed in order to assure deliverables are satisfied. The group was able to process and implement the necessary data to design an initial model that converges. Next, the rated output of Wind Turbine Generators was assumed and random load demands were requested for a day.  Here plots are seen of the outputs of each power flow. The same was done for the solar farm, that produces 36 MW divided in four strings.</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680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Now, the goal is to have an accurate model for which the behavior is known for all operating conditions.</a:t>
            </a:r>
          </a:p>
          <a:p>
            <a:pPr marL="0" indent="0">
              <a:buNone/>
            </a:pPr>
            <a:endParaRPr lang="en-US" dirty="0"/>
          </a:p>
          <a:p>
            <a:pPr marL="0" indent="0">
              <a:buNone/>
            </a:pPr>
            <a:r>
              <a:rPr lang="en-US" dirty="0"/>
              <a:t>Therefore, the information of the transmission system is improved by processing the losses in the strings. Additionally, a solution is found to model the non-ideal capability curves of the Wind Turbine Generators.</a:t>
            </a:r>
          </a:p>
          <a:p>
            <a:pPr marL="0" indent="0">
              <a:buNone/>
            </a:pPr>
            <a:endParaRPr lang="en-US" dirty="0"/>
          </a:p>
          <a:p>
            <a:pPr marL="0" indent="0">
              <a:buNone/>
            </a:pPr>
            <a:r>
              <a:rPr lang="en-US" dirty="0"/>
              <a:t>Next to the improvement of the model, test model conditions are changed stepwise to more extreme conditions. With the use of a probabilistic distribution, the testing is based on realistic conditions. </a:t>
            </a:r>
          </a:p>
          <a:p>
            <a:pPr marL="0" indent="0">
              <a:buNone/>
            </a:pPr>
            <a:endParaRPr lang="en-US" dirty="0"/>
          </a:p>
          <a:p>
            <a:pPr marL="0" indent="0">
              <a:buNone/>
            </a:pPr>
            <a:r>
              <a:rPr lang="en-US" dirty="0"/>
              <a:t>Finally, with both accurate model and </a:t>
            </a:r>
            <a:r>
              <a:rPr lang="en-US" dirty="0" err="1"/>
              <a:t>behaviour</a:t>
            </a:r>
            <a:r>
              <a:rPr lang="en-US" dirty="0"/>
              <a:t> analysis, the modeling of power flow will prove to be accurate for the power or voltage control at the Point of Common Coupling.</a:t>
            </a:r>
          </a:p>
          <a:p>
            <a:pPr marL="0" indent="0">
              <a:buNone/>
            </a:pPr>
            <a:endParaRPr lang="en-US" dirty="0"/>
          </a:p>
          <a:p>
            <a:pPr marL="0" indent="0">
              <a:buNone/>
            </a:pPr>
            <a:endParaRPr lang="en-US" dirty="0"/>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70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7"/>
          <p:cNvSpPr txBox="1">
            <a:spLocks noGrp="1"/>
          </p:cNvSpPr>
          <p:nvPr>
            <p:ph type="ctrTitle"/>
          </p:nvPr>
        </p:nvSpPr>
        <p:spPr>
          <a:xfrm>
            <a:off x="1802192" y="617247"/>
            <a:ext cx="7265534" cy="22295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A6D6"/>
              </a:buClr>
              <a:buSzPts val="7200"/>
              <a:buFont typeface="Arial"/>
              <a:buNone/>
              <a:defRPr sz="7200">
                <a:solidFill>
                  <a:srgbClr val="00A6D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7"/>
          <p:cNvSpPr txBox="1">
            <a:spLocks noGrp="1"/>
          </p:cNvSpPr>
          <p:nvPr>
            <p:ph type="subTitle" idx="1"/>
          </p:nvPr>
        </p:nvSpPr>
        <p:spPr>
          <a:xfrm>
            <a:off x="1802192" y="3203297"/>
            <a:ext cx="7067378" cy="1025802"/>
          </a:xfrm>
          <a:prstGeom prst="rect">
            <a:avLst/>
          </a:prstGeom>
          <a:noFill/>
          <a:ln>
            <a:noFill/>
          </a:ln>
        </p:spPr>
        <p:txBody>
          <a:bodyPr spcFirstLastPara="1" wrap="square" lIns="91425" tIns="45700" rIns="91425" bIns="45700" anchor="t" anchorCtr="0">
            <a:normAutofit/>
          </a:bodyPr>
          <a:lstStyle>
            <a:lvl1pPr lvl="0" algn="l">
              <a:spcBef>
                <a:spcPts val="560"/>
              </a:spcBef>
              <a:spcAft>
                <a:spcPts val="0"/>
              </a:spcAft>
              <a:buSzPts val="2800"/>
              <a:buNone/>
              <a:defRPr sz="2800">
                <a:solidFill>
                  <a:schemeClr val="dk1"/>
                </a:solidFill>
                <a:latin typeface="Arial"/>
                <a:ea typeface="Arial"/>
                <a:cs typeface="Arial"/>
                <a:sym typeface="Arial"/>
              </a:defRPr>
            </a:lvl1pPr>
            <a:lvl2pPr lvl="1" algn="ctr">
              <a:spcBef>
                <a:spcPts val="480"/>
              </a:spcBef>
              <a:spcAft>
                <a:spcPts val="0"/>
              </a:spcAft>
              <a:buSzPts val="2400"/>
              <a:buNone/>
              <a:defRPr>
                <a:solidFill>
                  <a:srgbClr val="888888"/>
                </a:solidFill>
              </a:defRPr>
            </a:lvl2pPr>
            <a:lvl3pPr lvl="2" algn="ctr">
              <a:spcBef>
                <a:spcPts val="480"/>
              </a:spcBef>
              <a:spcAft>
                <a:spcPts val="0"/>
              </a:spcAft>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8"/>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A6D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body" idx="1"/>
          </p:nvPr>
        </p:nvSpPr>
        <p:spPr>
          <a:xfrm>
            <a:off x="1763106" y="1200150"/>
            <a:ext cx="7106464" cy="348612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0"/>
          <p:cNvSpPr txBox="1">
            <a:spLocks noGrp="1"/>
          </p:cNvSpPr>
          <p:nvPr>
            <p:ph type="title"/>
          </p:nvPr>
        </p:nvSpPr>
        <p:spPr>
          <a:xfrm>
            <a:off x="1772404" y="205979"/>
            <a:ext cx="7090513"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A6D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
          <p:cNvSpPr txBox="1">
            <a:spLocks noGrp="1"/>
          </p:cNvSpPr>
          <p:nvPr>
            <p:ph type="body" idx="1"/>
          </p:nvPr>
        </p:nvSpPr>
        <p:spPr>
          <a:xfrm>
            <a:off x="1772404" y="1200150"/>
            <a:ext cx="7090513" cy="3615551"/>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8" name="Google Shape;28;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Google Shape;29;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0" y="1"/>
            <a:ext cx="9144000" cy="5143499"/>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rgbClr val="00A6D6"/>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00A6D6"/>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00A6D6"/>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2"/>
        <p:cNvGrpSpPr/>
        <p:nvPr/>
      </p:nvGrpSpPr>
      <p:grpSpPr>
        <a:xfrm>
          <a:off x="0" y="0"/>
          <a:ext cx="0" cy="0"/>
          <a:chOff x="0" y="0"/>
          <a:chExt cx="0" cy="0"/>
        </a:xfrm>
      </p:grpSpPr>
      <p:sp>
        <p:nvSpPr>
          <p:cNvPr id="33" name="Google Shape;33;p1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spcBef>
                <a:spcPts val="560"/>
              </a:spcBef>
              <a:spcAft>
                <a:spcPts val="0"/>
              </a:spcAft>
              <a:buClr>
                <a:srgbClr val="00A6D6"/>
              </a:buClr>
              <a:buSzPts val="2800"/>
              <a:buFont typeface="Arial"/>
              <a:buChar char="•"/>
              <a:defRPr sz="2800" b="0" i="0" u="none" strike="noStrike" cap="none">
                <a:solidFill>
                  <a:schemeClr val="dk1"/>
                </a:solidFill>
                <a:latin typeface="Arial"/>
                <a:ea typeface="Arial"/>
                <a:cs typeface="Arial"/>
                <a:sym typeface="Arial"/>
              </a:defRPr>
            </a:lvl1pPr>
            <a:lvl2pPr marR="0" lvl="1"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4" name="Google Shape;34;p13" descr="TUDelft_LogoZWART.eps"/>
          <p:cNvPicPr preferRelativeResize="0"/>
          <p:nvPr/>
        </p:nvPicPr>
        <p:blipFill rotWithShape="1">
          <a:blip r:embed="rId2">
            <a:alphaModFix/>
          </a:blip>
          <a:srcRect/>
          <a:stretch/>
        </p:blipFill>
        <p:spPr>
          <a:xfrm>
            <a:off x="199146" y="4663753"/>
            <a:ext cx="1104294" cy="323006"/>
          </a:xfrm>
          <a:prstGeom prst="rect">
            <a:avLst/>
          </a:prstGeom>
          <a:noFill/>
          <a:ln>
            <a:noFill/>
          </a:ln>
        </p:spPr>
      </p:pic>
      <p:sp>
        <p:nvSpPr>
          <p:cNvPr id="35" name="Google Shape;35;p13"/>
          <p:cNvSpPr txBox="1"/>
          <p:nvPr/>
        </p:nvSpPr>
        <p:spPr>
          <a:xfrm>
            <a:off x="6651560" y="4815702"/>
            <a:ext cx="231637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000">
                <a:solidFill>
                  <a:srgbClr val="00A6D6"/>
                </a:solidFill>
                <a:latin typeface="Arial"/>
                <a:ea typeface="Arial"/>
                <a:cs typeface="Arial"/>
                <a:sym typeface="Arial"/>
              </a:rPr>
              <a:t>‹#›</a:t>
            </a:fld>
            <a:endParaRPr sz="1000">
              <a:solidFill>
                <a:srgbClr val="00A6D6"/>
              </a:solidFill>
              <a:latin typeface="Arial"/>
              <a:ea typeface="Arial"/>
              <a:cs typeface="Arial"/>
              <a:sym typeface="Arial"/>
            </a:endParaRPr>
          </a:p>
        </p:txBody>
      </p:sp>
      <p:sp>
        <p:nvSpPr>
          <p:cNvPr id="36" name="Google Shape;36;p13"/>
          <p:cNvSpPr txBox="1"/>
          <p:nvPr/>
        </p:nvSpPr>
        <p:spPr>
          <a:xfrm>
            <a:off x="-3990281" y="4186591"/>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A6D6"/>
              </a:buClr>
              <a:buSzPts val="3600"/>
              <a:buFont typeface="Arial"/>
              <a:buNone/>
              <a:defRPr sz="3600" b="0" i="0" u="none" strike="noStrike" cap="non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1763106" y="1200150"/>
            <a:ext cx="7106464" cy="348612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00A6D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6" descr="TU_P5#white.eps"/>
          <p:cNvPicPr preferRelativeResize="0"/>
          <p:nvPr/>
        </p:nvPicPr>
        <p:blipFill rotWithShape="1">
          <a:blip r:embed="rId5">
            <a:alphaModFix/>
          </a:blip>
          <a:srcRect/>
          <a:stretch/>
        </p:blipFill>
        <p:spPr>
          <a:xfrm>
            <a:off x="100264" y="4581184"/>
            <a:ext cx="1368883" cy="632424"/>
          </a:xfrm>
          <a:prstGeom prst="rect">
            <a:avLst/>
          </a:prstGeom>
          <a:noFill/>
          <a:ln>
            <a:noFill/>
          </a:ln>
        </p:spPr>
      </p:pic>
      <p:sp>
        <p:nvSpPr>
          <p:cNvPr id="9" name="Google Shape;9;p6"/>
          <p:cNvSpPr txBox="1"/>
          <p:nvPr/>
        </p:nvSpPr>
        <p:spPr>
          <a:xfrm>
            <a:off x="6651560" y="4815702"/>
            <a:ext cx="231637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000" b="0" i="0" u="none" strike="noStrike" cap="none">
                <a:solidFill>
                  <a:srgbClr val="00A6D6"/>
                </a:solidFill>
                <a:latin typeface="Arial"/>
                <a:ea typeface="Arial"/>
                <a:cs typeface="Arial"/>
                <a:sym typeface="Arial"/>
              </a:rPr>
              <a:t>‹#›</a:t>
            </a:fld>
            <a:endParaRPr sz="1000" b="0" i="0" u="none" strike="noStrike" cap="none">
              <a:solidFill>
                <a:srgbClr val="00A6D6"/>
              </a:solidFill>
              <a:latin typeface="Arial"/>
              <a:ea typeface="Arial"/>
              <a:cs typeface="Arial"/>
              <a:sym typeface="Arial"/>
            </a:endParaRPr>
          </a:p>
        </p:txBody>
      </p:sp>
      <p:sp>
        <p:nvSpPr>
          <p:cNvPr id="10" name="Google Shape;10;p6"/>
          <p:cNvSpPr/>
          <p:nvPr/>
        </p:nvSpPr>
        <p:spPr>
          <a:xfrm>
            <a:off x="0" y="0"/>
            <a:ext cx="1576384" cy="5149008"/>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2100" b="0" i="0" u="none" strike="noStrike" cap="none">
              <a:solidFill>
                <a:schemeClr val="dk1"/>
              </a:solidFill>
              <a:latin typeface="Arial"/>
              <a:ea typeface="Arial"/>
              <a:cs typeface="Arial"/>
              <a:sym typeface="Arial"/>
            </a:endParaRPr>
          </a:p>
        </p:txBody>
      </p:sp>
      <p:pic>
        <p:nvPicPr>
          <p:cNvPr id="11" name="Google Shape;11;p6" descr="TU_P5#white.eps"/>
          <p:cNvPicPr preferRelativeResize="0"/>
          <p:nvPr/>
        </p:nvPicPr>
        <p:blipFill rotWithShape="1">
          <a:blip r:embed="rId6">
            <a:alphaModFix/>
          </a:blip>
          <a:srcRect/>
          <a:stretch/>
        </p:blipFill>
        <p:spPr>
          <a:xfrm>
            <a:off x="100264" y="4389330"/>
            <a:ext cx="1368883" cy="8432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1772404" y="205979"/>
            <a:ext cx="7090513"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A6D6"/>
              </a:buClr>
              <a:buSzPts val="3600"/>
              <a:buFont typeface="Arial"/>
              <a:buNone/>
              <a:defRPr sz="3600" b="0" i="0" u="none" strike="noStrike" cap="non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9"/>
          <p:cNvSpPr txBox="1">
            <a:spLocks noGrp="1"/>
          </p:cNvSpPr>
          <p:nvPr>
            <p:ph type="body" idx="1"/>
          </p:nvPr>
        </p:nvSpPr>
        <p:spPr>
          <a:xfrm>
            <a:off x="1772404" y="1200150"/>
            <a:ext cx="7090513" cy="3615551"/>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00A6D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Google Shape;22;p9"/>
          <p:cNvSpPr txBox="1"/>
          <p:nvPr/>
        </p:nvSpPr>
        <p:spPr>
          <a:xfrm>
            <a:off x="6651560" y="4815702"/>
            <a:ext cx="231637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000" b="0" i="0" u="none" strike="noStrike" cap="none">
                <a:solidFill>
                  <a:srgbClr val="00A6D6"/>
                </a:solidFill>
                <a:latin typeface="Arial"/>
                <a:ea typeface="Arial"/>
                <a:cs typeface="Arial"/>
                <a:sym typeface="Arial"/>
              </a:rPr>
              <a:t>‹#›</a:t>
            </a:fld>
            <a:endParaRPr sz="1000" b="0" i="0" u="none" strike="noStrike" cap="none">
              <a:solidFill>
                <a:srgbClr val="00A6D6"/>
              </a:solidFill>
              <a:latin typeface="Arial"/>
              <a:ea typeface="Arial"/>
              <a:cs typeface="Arial"/>
              <a:sym typeface="Arial"/>
            </a:endParaRPr>
          </a:p>
        </p:txBody>
      </p:sp>
      <p:pic>
        <p:nvPicPr>
          <p:cNvPr id="23" name="Google Shape;23;p9" descr="TUDelft_LogoZWART.eps"/>
          <p:cNvPicPr preferRelativeResize="0"/>
          <p:nvPr/>
        </p:nvPicPr>
        <p:blipFill rotWithShape="1">
          <a:blip r:embed="rId5">
            <a:alphaModFix/>
          </a:blip>
          <a:srcRect/>
          <a:stretch/>
        </p:blipFill>
        <p:spPr>
          <a:xfrm>
            <a:off x="208624" y="4515071"/>
            <a:ext cx="1104294" cy="4306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804351" y="883075"/>
            <a:ext cx="7210800" cy="2194800"/>
          </a:xfrm>
          <a:prstGeom prst="rect">
            <a:avLst/>
          </a:prstGeom>
          <a:noFill/>
          <a:ln>
            <a:noFill/>
          </a:ln>
        </p:spPr>
        <p:txBody>
          <a:bodyPr spcFirstLastPara="1" wrap="square" lIns="91425" tIns="45700" rIns="91425" bIns="45700" anchor="ctr" anchorCtr="0">
            <a:normAutofit/>
          </a:bodyPr>
          <a:lstStyle/>
          <a:p>
            <a:pPr>
              <a:buSzPts val="8800"/>
            </a:pPr>
            <a:r>
              <a:rPr lang="en-US" sz="2900" dirty="0">
                <a:latin typeface="Georgia"/>
                <a:ea typeface="Georgia"/>
                <a:cs typeface="Georgia"/>
              </a:rPr>
              <a:t>Greenlight pitch subgroup 3:</a:t>
            </a:r>
            <a:br>
              <a:rPr lang="en-US" sz="2900" dirty="0">
                <a:latin typeface="Georgia"/>
                <a:ea typeface="Georgia"/>
                <a:cs typeface="Georgia"/>
                <a:sym typeface="Georgia"/>
              </a:rPr>
            </a:br>
            <a:r>
              <a:rPr lang="en-US" sz="2900" dirty="0">
                <a:latin typeface="Georgia"/>
                <a:ea typeface="Georgia"/>
                <a:cs typeface="Georgia"/>
                <a:sym typeface="Georgia"/>
              </a:rPr>
              <a:t>Modeling the power flow for the substation</a:t>
            </a:r>
            <a:endParaRPr sz="2900" dirty="0">
              <a:latin typeface="Georgia"/>
              <a:ea typeface="Georgia"/>
              <a:cs typeface="Georgia"/>
              <a:sym typeface="Georgia"/>
            </a:endParaRPr>
          </a:p>
        </p:txBody>
      </p:sp>
      <p:sp>
        <p:nvSpPr>
          <p:cNvPr id="42" name="Google Shape;42;p1"/>
          <p:cNvSpPr txBox="1">
            <a:spLocks noGrp="1"/>
          </p:cNvSpPr>
          <p:nvPr>
            <p:ph type="subTitle" idx="1"/>
          </p:nvPr>
        </p:nvSpPr>
        <p:spPr>
          <a:xfrm>
            <a:off x="5602865" y="3686000"/>
            <a:ext cx="5892300" cy="131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800"/>
              <a:buNone/>
            </a:pPr>
            <a:r>
              <a:rPr lang="en-US" sz="1900">
                <a:latin typeface="Georgia"/>
                <a:ea typeface="Georgia"/>
                <a:cs typeface="Georgia"/>
                <a:sym typeface="Georgia"/>
              </a:rPr>
              <a:t>Authors:</a:t>
            </a:r>
            <a:endParaRPr sz="1900">
              <a:latin typeface="Georgia"/>
              <a:ea typeface="Georgia"/>
              <a:cs typeface="Georgia"/>
              <a:sym typeface="Georgia"/>
            </a:endParaRPr>
          </a:p>
          <a:p>
            <a:pPr marL="0" lvl="0" indent="0" algn="l" rtl="0">
              <a:spcBef>
                <a:spcPts val="0"/>
              </a:spcBef>
              <a:spcAft>
                <a:spcPts val="0"/>
              </a:spcAft>
              <a:buSzPts val="2800"/>
              <a:buNone/>
            </a:pPr>
            <a:r>
              <a:rPr lang="en-US" sz="1900">
                <a:latin typeface="Georgia"/>
                <a:ea typeface="Georgia"/>
                <a:cs typeface="Georgia"/>
                <a:sym typeface="Georgia"/>
              </a:rPr>
              <a:t>Marouane Mastouri, 4599470</a:t>
            </a:r>
            <a:endParaRPr sz="1900">
              <a:latin typeface="Georgia"/>
              <a:ea typeface="Georgia"/>
              <a:cs typeface="Georgia"/>
              <a:sym typeface="Georgia"/>
            </a:endParaRPr>
          </a:p>
          <a:p>
            <a:pPr marL="0" lvl="0" indent="0" algn="l" rtl="0">
              <a:spcBef>
                <a:spcPts val="0"/>
              </a:spcBef>
              <a:spcAft>
                <a:spcPts val="0"/>
              </a:spcAft>
              <a:buSzPts val="2800"/>
              <a:buNone/>
            </a:pPr>
            <a:r>
              <a:rPr lang="en-US" sz="1900">
                <a:latin typeface="Georgia"/>
                <a:ea typeface="Georgia"/>
                <a:cs typeface="Georgia"/>
                <a:sym typeface="Georgia"/>
              </a:rPr>
              <a:t>Farley Rimon, 4652827</a:t>
            </a:r>
            <a:endParaRPr sz="1900">
              <a:latin typeface="Georgia"/>
              <a:ea typeface="Georgia"/>
              <a:cs typeface="Georgia"/>
              <a:sym typeface="Georgia"/>
            </a:endParaRPr>
          </a:p>
        </p:txBody>
      </p:sp>
      <p:sp>
        <p:nvSpPr>
          <p:cNvPr id="43" name="Google Shape;43;p1"/>
          <p:cNvSpPr txBox="1"/>
          <p:nvPr/>
        </p:nvSpPr>
        <p:spPr>
          <a:xfrm>
            <a:off x="5602875" y="3020700"/>
            <a:ext cx="2243400" cy="11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Georgia"/>
                <a:ea typeface="Georgia"/>
                <a:cs typeface="Georgia"/>
                <a:sym typeface="Georgia"/>
              </a:rPr>
              <a:t>26/05/2020</a:t>
            </a:r>
            <a:endParaRPr sz="1800">
              <a:latin typeface="Georgia"/>
              <a:ea typeface="Georgia"/>
              <a:cs typeface="Georgia"/>
              <a:sym typeface="Georgia"/>
            </a:endParaRPr>
          </a:p>
        </p:txBody>
      </p:sp>
      <p:pic>
        <p:nvPicPr>
          <p:cNvPr id="2" name="Google Shape;50;p2" descr="A picture containing outdoor, grass, train, track&#10;&#10;Description generated with very high confidence">
            <a:extLst>
              <a:ext uri="{FF2B5EF4-FFF2-40B4-BE49-F238E27FC236}">
                <a16:creationId xmlns:a16="http://schemas.microsoft.com/office/drawing/2014/main" id="{68829E38-CE07-4341-8347-8B1EA4CE65D1}"/>
              </a:ext>
            </a:extLst>
          </p:cNvPr>
          <p:cNvPicPr preferRelativeResize="0"/>
          <p:nvPr/>
        </p:nvPicPr>
        <p:blipFill>
          <a:blip r:embed="rId3">
            <a:alphaModFix amt="50000"/>
          </a:blip>
          <a:stretch>
            <a:fillRect/>
          </a:stretch>
        </p:blipFill>
        <p:spPr>
          <a:xfrm>
            <a:off x="1582574" y="0"/>
            <a:ext cx="7561425"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4"/>
          <p:cNvSpPr/>
          <p:nvPr/>
        </p:nvSpPr>
        <p:spPr>
          <a:xfrm>
            <a:off x="-4094" y="78989"/>
            <a:ext cx="5176226" cy="76741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 name="Google Shape;90;p4"/>
          <p:cNvSpPr/>
          <p:nvPr/>
        </p:nvSpPr>
        <p:spPr>
          <a:xfrm>
            <a:off x="88428" y="277644"/>
            <a:ext cx="685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eorgia"/>
                <a:ea typeface="Georgia"/>
                <a:cs typeface="Georgia"/>
                <a:sym typeface="Georgia"/>
              </a:rPr>
              <a:t>Thank you for your attention</a:t>
            </a:r>
            <a:endParaRPr lang="en-US" sz="2800">
              <a:solidFill>
                <a:schemeClr val="dk1"/>
              </a:solidFill>
              <a:latin typeface="Georgia"/>
              <a:ea typeface="Georgia"/>
              <a:cs typeface="Georgia"/>
            </a:endParaRPr>
          </a:p>
        </p:txBody>
      </p:sp>
      <p:pic>
        <p:nvPicPr>
          <p:cNvPr id="91" name="Google Shape;91;p4" descr="TUDelft_LogoZWART.eps"/>
          <p:cNvPicPr preferRelativeResize="0"/>
          <p:nvPr/>
        </p:nvPicPr>
        <p:blipFill rotWithShape="1">
          <a:blip r:embed="rId3">
            <a:alphaModFix/>
          </a:blip>
          <a:srcRect/>
          <a:stretch/>
        </p:blipFill>
        <p:spPr>
          <a:xfrm>
            <a:off x="208624" y="4515071"/>
            <a:ext cx="1104294" cy="430675"/>
          </a:xfrm>
          <a:prstGeom prst="rect">
            <a:avLst/>
          </a:prstGeom>
          <a:noFill/>
          <a:ln>
            <a:noFill/>
          </a:ln>
        </p:spPr>
      </p:pic>
      <p:pic>
        <p:nvPicPr>
          <p:cNvPr id="4" name="Picture 4" descr="A picture containing outdoor, water, sitting, boat&#10;&#10;Description generated with very high confidence">
            <a:extLst>
              <a:ext uri="{FF2B5EF4-FFF2-40B4-BE49-F238E27FC236}">
                <a16:creationId xmlns:a16="http://schemas.microsoft.com/office/drawing/2014/main" id="{FD0F8ECF-DA09-44CF-9BE9-AC251976E228}"/>
              </a:ext>
            </a:extLst>
          </p:cNvPr>
          <p:cNvPicPr>
            <a:picLocks noGrp="1" noChangeAspect="1"/>
          </p:cNvPicPr>
          <p:nvPr>
            <p:ph type="pic" idx="2"/>
          </p:nvPr>
        </p:nvPicPr>
        <p:blipFill rotWithShape="1">
          <a:blip r:embed="rId4"/>
          <a:srcRect t="7547" b="7547"/>
          <a:stretch/>
        </p:blipFill>
        <p:spPr>
          <a:xfrm>
            <a:off x="630237" y="955840"/>
            <a:ext cx="7892614" cy="3685191"/>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82633" y="177405"/>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a:latin typeface="Georgia"/>
                <a:ea typeface="Georgia"/>
                <a:cs typeface="Georgia"/>
              </a:rPr>
              <a:t>Solar Farm design</a:t>
            </a:r>
            <a:endParaRPr lang="nl-NL"/>
          </a:p>
        </p:txBody>
      </p:sp>
      <p:sp>
        <p:nvSpPr>
          <p:cNvPr id="63" name="Google Shape;63;g872277546c_2_5"/>
          <p:cNvSpPr txBox="1">
            <a:spLocks noGrp="1"/>
          </p:cNvSpPr>
          <p:nvPr>
            <p:ph type="body" idx="1"/>
          </p:nvPr>
        </p:nvSpPr>
        <p:spPr>
          <a:xfrm>
            <a:off x="57779" y="764168"/>
            <a:ext cx="7090500" cy="3615600"/>
          </a:xfrm>
          <a:prstGeom prst="rect">
            <a:avLst/>
          </a:prstGeom>
          <a:noFill/>
          <a:ln>
            <a:noFill/>
          </a:ln>
        </p:spPr>
        <p:txBody>
          <a:bodyPr spcFirstLastPara="1" wrap="square" lIns="91425" tIns="45700" rIns="91425" bIns="45700" anchor="t" anchorCtr="0">
            <a:noAutofit/>
          </a:bodyPr>
          <a:lstStyle/>
          <a:p>
            <a:pPr marL="571500" indent="-457200">
              <a:spcBef>
                <a:spcPts val="0"/>
              </a:spcBef>
            </a:pPr>
            <a:r>
              <a:rPr lang="en-US">
                <a:latin typeface="Georgia"/>
                <a:ea typeface="Georgia"/>
              </a:rPr>
              <a:t>Solar farm capacity</a:t>
            </a:r>
            <a:endParaRPr lang="en-US">
              <a:ea typeface="Georgia"/>
            </a:endParaRPr>
          </a:p>
          <a:p>
            <a:pPr marL="571500" indent="-457200">
              <a:spcBef>
                <a:spcPts val="0"/>
              </a:spcBef>
              <a:buFont typeface="Arial"/>
              <a:buChar char="•"/>
            </a:pPr>
            <a:endParaRPr lang="en-US">
              <a:latin typeface="Georgia"/>
              <a:ea typeface="Georgia"/>
            </a:endParaRPr>
          </a:p>
          <a:p>
            <a:pPr marL="571500" indent="-457200">
              <a:spcBef>
                <a:spcPts val="0"/>
              </a:spcBef>
              <a:buFont typeface="Arial"/>
              <a:buChar char="•"/>
            </a:pPr>
            <a:endParaRPr lang="en-US">
              <a:latin typeface="Georgia"/>
              <a:ea typeface="Georgia"/>
            </a:endParaRPr>
          </a:p>
          <a:p>
            <a:pPr>
              <a:spcBef>
                <a:spcPts val="0"/>
              </a:spcBef>
              <a:buFont typeface="Georgia"/>
              <a:buChar char="•"/>
            </a:pPr>
            <a:endParaRPr lang="en-US">
              <a:ea typeface="Georgia"/>
            </a:endParaRPr>
          </a:p>
          <a:p>
            <a:pPr>
              <a:spcBef>
                <a:spcPts val="0"/>
              </a:spcBef>
              <a:buFont typeface="Georgia"/>
              <a:buChar char="•"/>
            </a:pPr>
            <a:endParaRPr lang="en-US">
              <a:ea typeface="Georgia"/>
            </a:endParaRPr>
          </a:p>
          <a:p>
            <a:pPr marL="114300" indent="0">
              <a:spcBef>
                <a:spcPts val="0"/>
              </a:spcBef>
              <a:buNone/>
            </a:pPr>
            <a:endParaRPr lang="en-US">
              <a:latin typeface="Georgia"/>
              <a:ea typeface="Georgia"/>
            </a:endParaRPr>
          </a:p>
        </p:txBody>
      </p:sp>
      <p:pic>
        <p:nvPicPr>
          <p:cNvPr id="3" name="Picture 3" descr="A picture containing screenshot&#10;&#10;Description generated with very high confidence">
            <a:extLst>
              <a:ext uri="{FF2B5EF4-FFF2-40B4-BE49-F238E27FC236}">
                <a16:creationId xmlns:a16="http://schemas.microsoft.com/office/drawing/2014/main" id="{38520218-EB8C-4568-9C17-2C5A8698BA33}"/>
              </a:ext>
            </a:extLst>
          </p:cNvPr>
          <p:cNvPicPr>
            <a:picLocks noChangeAspect="1"/>
          </p:cNvPicPr>
          <p:nvPr/>
        </p:nvPicPr>
        <p:blipFill>
          <a:blip r:embed="rId3"/>
          <a:stretch>
            <a:fillRect/>
          </a:stretch>
        </p:blipFill>
        <p:spPr>
          <a:xfrm>
            <a:off x="1269124" y="1217888"/>
            <a:ext cx="6881647" cy="3801459"/>
          </a:xfrm>
          <a:prstGeom prst="rect">
            <a:avLst/>
          </a:prstGeom>
        </p:spPr>
      </p:pic>
      <p:pic>
        <p:nvPicPr>
          <p:cNvPr id="2" name="Picture 2" descr="A screenshot of a cell phone&#10;&#10;Description generated with high confidence">
            <a:extLst>
              <a:ext uri="{FF2B5EF4-FFF2-40B4-BE49-F238E27FC236}">
                <a16:creationId xmlns:a16="http://schemas.microsoft.com/office/drawing/2014/main" id="{BA4B135D-6FB4-4864-A108-DB7B4B3D09AD}"/>
              </a:ext>
            </a:extLst>
          </p:cNvPr>
          <p:cNvPicPr>
            <a:picLocks noChangeAspect="1"/>
          </p:cNvPicPr>
          <p:nvPr/>
        </p:nvPicPr>
        <p:blipFill>
          <a:blip r:embed="rId4"/>
          <a:stretch>
            <a:fillRect/>
          </a:stretch>
        </p:blipFill>
        <p:spPr>
          <a:xfrm>
            <a:off x="1318391" y="1217886"/>
            <a:ext cx="6792965" cy="3860581"/>
          </a:xfrm>
          <a:prstGeom prst="rect">
            <a:avLst/>
          </a:prstGeom>
        </p:spPr>
      </p:pic>
      <p:pic>
        <p:nvPicPr>
          <p:cNvPr id="4" name="Picture 4" descr="A screenshot of a map&#10;&#10;Description generated with very high confidence">
            <a:extLst>
              <a:ext uri="{FF2B5EF4-FFF2-40B4-BE49-F238E27FC236}">
                <a16:creationId xmlns:a16="http://schemas.microsoft.com/office/drawing/2014/main" id="{7DFEAAB2-B0AE-4EAF-9EEF-D0CD64A7DCDD}"/>
              </a:ext>
            </a:extLst>
          </p:cNvPr>
          <p:cNvPicPr>
            <a:picLocks noChangeAspect="1"/>
          </p:cNvPicPr>
          <p:nvPr/>
        </p:nvPicPr>
        <p:blipFill>
          <a:blip r:embed="rId5"/>
          <a:stretch>
            <a:fillRect/>
          </a:stretch>
        </p:blipFill>
        <p:spPr>
          <a:xfrm>
            <a:off x="1532945" y="1158768"/>
            <a:ext cx="7157544" cy="3790815"/>
          </a:xfrm>
          <a:prstGeom prst="rect">
            <a:avLst/>
          </a:prstGeom>
        </p:spPr>
      </p:pic>
    </p:spTree>
    <p:extLst>
      <p:ext uri="{BB962C8B-B14F-4D97-AF65-F5344CB8AC3E}">
        <p14:creationId xmlns:p14="http://schemas.microsoft.com/office/powerpoint/2010/main" val="20837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82633" y="177405"/>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dirty="0">
                <a:latin typeface="Georgia"/>
                <a:ea typeface="Georgia"/>
                <a:cs typeface="Georgia"/>
              </a:rPr>
              <a:t>WTG overview</a:t>
            </a:r>
            <a:endParaRPr lang="nl-NL" dirty="0"/>
          </a:p>
        </p:txBody>
      </p:sp>
      <p:sp>
        <p:nvSpPr>
          <p:cNvPr id="63" name="Google Shape;63;g872277546c_2_5"/>
          <p:cNvSpPr txBox="1">
            <a:spLocks noGrp="1"/>
          </p:cNvSpPr>
          <p:nvPr>
            <p:ph type="body" idx="1"/>
          </p:nvPr>
        </p:nvSpPr>
        <p:spPr>
          <a:xfrm>
            <a:off x="57779" y="764168"/>
            <a:ext cx="7090500" cy="3615600"/>
          </a:xfrm>
          <a:prstGeom prst="rect">
            <a:avLst/>
          </a:prstGeom>
          <a:noFill/>
          <a:ln>
            <a:noFill/>
          </a:ln>
        </p:spPr>
        <p:txBody>
          <a:bodyPr spcFirstLastPara="1" wrap="square" lIns="91425" tIns="45700" rIns="91425" bIns="45700" anchor="t" anchorCtr="0">
            <a:noAutofit/>
          </a:bodyPr>
          <a:lstStyle/>
          <a:p>
            <a:pPr marL="114300" indent="0">
              <a:spcBef>
                <a:spcPts val="0"/>
              </a:spcBef>
              <a:buNone/>
            </a:pPr>
            <a:endParaRPr lang="en-US" dirty="0">
              <a:latin typeface="Georgia"/>
              <a:ea typeface="Georgia"/>
            </a:endParaRPr>
          </a:p>
          <a:p>
            <a:pPr marL="571500" indent="-457200">
              <a:spcBef>
                <a:spcPts val="0"/>
              </a:spcBef>
              <a:buFont typeface="Arial"/>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10" name="Picture 9" descr="A screenshot of a cell phone&#10;&#10;Description automatically generated">
            <a:extLst>
              <a:ext uri="{FF2B5EF4-FFF2-40B4-BE49-F238E27FC236}">
                <a16:creationId xmlns:a16="http://schemas.microsoft.com/office/drawing/2014/main" id="{8B46664B-9B48-4485-8D67-64A6B8AE3AB1}"/>
              </a:ext>
            </a:extLst>
          </p:cNvPr>
          <p:cNvPicPr>
            <a:picLocks noChangeAspect="1"/>
          </p:cNvPicPr>
          <p:nvPr/>
        </p:nvPicPr>
        <p:blipFill>
          <a:blip r:embed="rId3"/>
          <a:stretch>
            <a:fillRect/>
          </a:stretch>
        </p:blipFill>
        <p:spPr>
          <a:xfrm>
            <a:off x="1839593" y="815108"/>
            <a:ext cx="2013950" cy="378435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B6174E-A5EF-4F50-9CEA-62D39B2A3394}"/>
              </a:ext>
            </a:extLst>
          </p:cNvPr>
          <p:cNvPicPr>
            <a:picLocks noChangeAspect="1"/>
          </p:cNvPicPr>
          <p:nvPr/>
        </p:nvPicPr>
        <p:blipFill>
          <a:blip r:embed="rId4"/>
          <a:stretch>
            <a:fillRect/>
          </a:stretch>
        </p:blipFill>
        <p:spPr>
          <a:xfrm>
            <a:off x="5380265" y="874994"/>
            <a:ext cx="2179863" cy="3869545"/>
          </a:xfrm>
          <a:prstGeom prst="rect">
            <a:avLst/>
          </a:prstGeom>
        </p:spPr>
      </p:pic>
    </p:spTree>
    <p:extLst>
      <p:ext uri="{BB962C8B-B14F-4D97-AF65-F5344CB8AC3E}">
        <p14:creationId xmlns:p14="http://schemas.microsoft.com/office/powerpoint/2010/main" val="345814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A6D6"/>
              </a:buClr>
              <a:buSzPts val="3600"/>
              <a:buFont typeface="Arial"/>
              <a:buNone/>
            </a:pPr>
            <a:r>
              <a:rPr lang="en-US">
                <a:latin typeface="Georgia"/>
                <a:ea typeface="Georgia"/>
                <a:cs typeface="Georgia"/>
                <a:sym typeface="Georgia"/>
              </a:rPr>
              <a:t>Outlines</a:t>
            </a:r>
            <a:endParaRPr>
              <a:latin typeface="Georgia"/>
              <a:ea typeface="Georgia"/>
              <a:cs typeface="Georgia"/>
              <a:sym typeface="Georgia"/>
            </a:endParaRPr>
          </a:p>
        </p:txBody>
      </p:sp>
      <p:sp>
        <p:nvSpPr>
          <p:cNvPr id="49" name="Google Shape;49;p2"/>
          <p:cNvSpPr txBox="1">
            <a:spLocks noGrp="1"/>
          </p:cNvSpPr>
          <p:nvPr>
            <p:ph type="body" idx="1"/>
          </p:nvPr>
        </p:nvSpPr>
        <p:spPr>
          <a:xfrm>
            <a:off x="1763101" y="1200150"/>
            <a:ext cx="6237000" cy="2765400"/>
          </a:xfrm>
          <a:prstGeom prst="rect">
            <a:avLst/>
          </a:prstGeom>
          <a:noFill/>
          <a:ln>
            <a:noFill/>
          </a:ln>
        </p:spPr>
        <p:txBody>
          <a:bodyPr spcFirstLastPara="1" wrap="square" lIns="91425" tIns="45700" rIns="91425" bIns="45700" anchor="t" anchorCtr="0">
            <a:normAutofit/>
          </a:bodyPr>
          <a:lstStyle/>
          <a:p>
            <a:pPr marL="457200" lvl="0"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Requirements</a:t>
            </a:r>
            <a:endParaRPr sz="1600">
              <a:solidFill>
                <a:srgbClr val="000000"/>
              </a:solidFill>
              <a:latin typeface="Georgia"/>
              <a:ea typeface="Georgia"/>
              <a:cs typeface="Georgia"/>
              <a:sym typeface="Georgia"/>
            </a:endParaRPr>
          </a:p>
          <a:p>
            <a:pPr marL="914400" lvl="1"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Model of the system</a:t>
            </a:r>
            <a:endParaRPr sz="1600">
              <a:solidFill>
                <a:srgbClr val="000000"/>
              </a:solidFill>
              <a:latin typeface="Georgia"/>
              <a:ea typeface="Georgia"/>
              <a:cs typeface="Georgia"/>
              <a:sym typeface="Georgia"/>
            </a:endParaRPr>
          </a:p>
          <a:p>
            <a:pPr marL="1371600" lvl="2"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Components</a:t>
            </a:r>
            <a:endParaRPr sz="1600">
              <a:solidFill>
                <a:srgbClr val="000000"/>
              </a:solidFill>
              <a:latin typeface="Georgia"/>
              <a:ea typeface="Georgia"/>
              <a:cs typeface="Georgia"/>
              <a:sym typeface="Georgia"/>
            </a:endParaRPr>
          </a:p>
          <a:p>
            <a:pPr marL="914400" lvl="1"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Test models</a:t>
            </a:r>
            <a:endParaRPr sz="1600">
              <a:solidFill>
                <a:srgbClr val="000000"/>
              </a:solidFill>
              <a:latin typeface="Georgia"/>
              <a:ea typeface="Georgia"/>
              <a:cs typeface="Georgia"/>
              <a:sym typeface="Georgia"/>
            </a:endParaRPr>
          </a:p>
          <a:p>
            <a:pPr marL="1371600" lvl="2"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Normal operating conditions</a:t>
            </a:r>
            <a:endParaRPr sz="1600">
              <a:solidFill>
                <a:srgbClr val="000000"/>
              </a:solidFill>
              <a:latin typeface="Georgia"/>
              <a:ea typeface="Georgia"/>
              <a:cs typeface="Georgia"/>
              <a:sym typeface="Georgia"/>
            </a:endParaRPr>
          </a:p>
          <a:p>
            <a:pPr marL="1371600" lvl="2"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Extreme operating conditions</a:t>
            </a:r>
            <a:endParaRPr sz="1600">
              <a:solidFill>
                <a:srgbClr val="000000"/>
              </a:solidFill>
              <a:latin typeface="Georgia"/>
              <a:ea typeface="Georgia"/>
              <a:cs typeface="Georgia"/>
              <a:sym typeface="Georgia"/>
            </a:endParaRPr>
          </a:p>
          <a:p>
            <a:pPr marL="457200" lvl="0"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Deliverables</a:t>
            </a:r>
            <a:endParaRPr sz="1600">
              <a:solidFill>
                <a:srgbClr val="000000"/>
              </a:solidFill>
              <a:latin typeface="Georgia"/>
              <a:ea typeface="Georgia"/>
              <a:cs typeface="Georgia"/>
              <a:sym typeface="Georgia"/>
            </a:endParaRPr>
          </a:p>
          <a:p>
            <a:pPr marL="457200" lvl="0"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Progress</a:t>
            </a:r>
            <a:endParaRPr sz="1600">
              <a:solidFill>
                <a:srgbClr val="000000"/>
              </a:solidFill>
              <a:latin typeface="Georgia"/>
              <a:ea typeface="Georgia"/>
              <a:cs typeface="Georgia"/>
              <a:sym typeface="Georgia"/>
            </a:endParaRPr>
          </a:p>
          <a:p>
            <a:pPr marL="457200" lvl="0" indent="-330200" algn="l" rtl="0">
              <a:spcBef>
                <a:spcPts val="0"/>
              </a:spcBef>
              <a:spcAft>
                <a:spcPts val="0"/>
              </a:spcAft>
              <a:buClr>
                <a:srgbClr val="000000"/>
              </a:buClr>
              <a:buSzPts val="1600"/>
              <a:buFont typeface="Georgia"/>
              <a:buChar char="•"/>
            </a:pPr>
            <a:r>
              <a:rPr lang="en-US" sz="1600">
                <a:solidFill>
                  <a:srgbClr val="000000"/>
                </a:solidFill>
                <a:latin typeface="Georgia"/>
                <a:ea typeface="Georgia"/>
                <a:cs typeface="Georgia"/>
                <a:sym typeface="Georgia"/>
              </a:rPr>
              <a:t>Course ahead</a:t>
            </a:r>
            <a:endParaRPr sz="1600">
              <a:solidFill>
                <a:srgbClr val="000000"/>
              </a:solidFill>
              <a:latin typeface="Georgia"/>
              <a:ea typeface="Georgia"/>
              <a:cs typeface="Georgia"/>
              <a:sym typeface="Georgia"/>
            </a:endParaRPr>
          </a:p>
          <a:p>
            <a:pPr marL="1371600" lvl="0" indent="0" algn="l" rtl="0">
              <a:spcBef>
                <a:spcPts val="0"/>
              </a:spcBef>
              <a:spcAft>
                <a:spcPts val="0"/>
              </a:spcAft>
              <a:buNone/>
            </a:pPr>
            <a:endParaRPr sz="1600">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131900" y="146858"/>
            <a:ext cx="70905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A6D6"/>
              </a:buClr>
              <a:buSzPts val="3600"/>
              <a:buFont typeface="Arial"/>
              <a:buNone/>
            </a:pPr>
            <a:r>
              <a:rPr lang="en-US">
                <a:latin typeface="Georgia"/>
                <a:ea typeface="Georgia"/>
                <a:cs typeface="Georgia"/>
                <a:sym typeface="Georgia"/>
              </a:rPr>
              <a:t>Model of the system</a:t>
            </a:r>
            <a:endParaRPr lang="nl-NL">
              <a:latin typeface="Georgia"/>
              <a:ea typeface="Georgia"/>
              <a:cs typeface="Georgia"/>
            </a:endParaRPr>
          </a:p>
        </p:txBody>
      </p:sp>
      <p:sp>
        <p:nvSpPr>
          <p:cNvPr id="63" name="Google Shape;63;g872277546c_2_5"/>
          <p:cNvSpPr txBox="1">
            <a:spLocks noGrp="1"/>
          </p:cNvSpPr>
          <p:nvPr>
            <p:ph type="body" idx="1"/>
          </p:nvPr>
        </p:nvSpPr>
        <p:spPr>
          <a:xfrm>
            <a:off x="284409" y="1000650"/>
            <a:ext cx="4575900" cy="3615600"/>
          </a:xfrm>
          <a:prstGeom prst="rect">
            <a:avLst/>
          </a:prstGeom>
          <a:noFill/>
          <a:ln>
            <a:noFill/>
          </a:ln>
        </p:spPr>
        <p:txBody>
          <a:bodyPr spcFirstLastPara="1" wrap="square" lIns="91425" tIns="45700" rIns="91425" bIns="45700" anchor="t" anchorCtr="0">
            <a:noAutofit/>
          </a:bodyPr>
          <a:lstStyle/>
          <a:p>
            <a:pPr>
              <a:spcBef>
                <a:spcPts val="0"/>
              </a:spcBef>
              <a:buFont typeface="Georgia"/>
              <a:buChar char="•"/>
            </a:pPr>
            <a:r>
              <a:rPr lang="en-US" dirty="0">
                <a:latin typeface="Georgia"/>
              </a:rPr>
              <a:t>System topology</a:t>
            </a:r>
          </a:p>
          <a:p>
            <a:pPr>
              <a:spcBef>
                <a:spcPts val="0"/>
              </a:spcBef>
              <a:buFont typeface="Georgia"/>
              <a:buChar char="•"/>
            </a:pPr>
            <a:endParaRPr lang="en-US" dirty="0">
              <a:ea typeface="Georgia"/>
            </a:endParaRPr>
          </a:p>
          <a:p>
            <a:pPr>
              <a:spcBef>
                <a:spcPts val="0"/>
              </a:spcBef>
              <a:buFont typeface="Georgia"/>
              <a:buChar char="•"/>
            </a:pPr>
            <a:r>
              <a:rPr lang="en-US" dirty="0" err="1">
                <a:latin typeface="Georgia"/>
                <a:ea typeface="Georgia"/>
              </a:rPr>
              <a:t>Matpower</a:t>
            </a:r>
            <a:endParaRPr lang="en-US" dirty="0">
              <a:ea typeface="Georgia"/>
            </a:endParaRPr>
          </a:p>
          <a:p>
            <a:pPr marL="114300" indent="0">
              <a:spcBef>
                <a:spcPts val="0"/>
              </a:spcBef>
              <a:buNone/>
            </a:pPr>
            <a:endParaRPr lang="en-US" dirty="0">
              <a:latin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2" name="Picture 3" descr="A screenshot of text&#10;&#10;Description generated with very high confidence">
            <a:extLst>
              <a:ext uri="{FF2B5EF4-FFF2-40B4-BE49-F238E27FC236}">
                <a16:creationId xmlns:a16="http://schemas.microsoft.com/office/drawing/2014/main" id="{44C10F24-E904-4082-9478-F4F037F0BD9D}"/>
              </a:ext>
            </a:extLst>
          </p:cNvPr>
          <p:cNvPicPr>
            <a:picLocks noChangeAspect="1"/>
          </p:cNvPicPr>
          <p:nvPr/>
        </p:nvPicPr>
        <p:blipFill>
          <a:blip r:embed="rId3"/>
          <a:stretch>
            <a:fillRect/>
          </a:stretch>
        </p:blipFill>
        <p:spPr>
          <a:xfrm>
            <a:off x="4774720" y="-3524"/>
            <a:ext cx="4371435" cy="5150548"/>
          </a:xfrm>
          <a:prstGeom prst="rect">
            <a:avLst/>
          </a:prstGeom>
        </p:spPr>
      </p:pic>
    </p:spTree>
    <p:extLst>
      <p:ext uri="{BB962C8B-B14F-4D97-AF65-F5344CB8AC3E}">
        <p14:creationId xmlns:p14="http://schemas.microsoft.com/office/powerpoint/2010/main" val="301293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924977" y="141686"/>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a:latin typeface="Georgia"/>
                <a:ea typeface="Georgia"/>
                <a:cs typeface="Georgia"/>
              </a:rPr>
              <a:t>Solar Farm design</a:t>
            </a:r>
            <a:endParaRPr lang="nl-NL"/>
          </a:p>
        </p:txBody>
      </p:sp>
      <p:sp>
        <p:nvSpPr>
          <p:cNvPr id="63" name="Google Shape;63;g872277546c_2_5"/>
          <p:cNvSpPr txBox="1">
            <a:spLocks noGrp="1"/>
          </p:cNvSpPr>
          <p:nvPr>
            <p:ph type="body" idx="1"/>
          </p:nvPr>
        </p:nvSpPr>
        <p:spPr>
          <a:xfrm>
            <a:off x="5741968" y="991579"/>
            <a:ext cx="3117214" cy="1520100"/>
          </a:xfrm>
          <a:prstGeom prst="rect">
            <a:avLst/>
          </a:prstGeom>
          <a:noFill/>
          <a:ln>
            <a:noFill/>
          </a:ln>
        </p:spPr>
        <p:txBody>
          <a:bodyPr spcFirstLastPara="1" wrap="square" lIns="91425" tIns="45700" rIns="91425" bIns="45700" anchor="t" anchorCtr="0">
            <a:noAutofit/>
          </a:bodyPr>
          <a:lstStyle/>
          <a:p>
            <a:pPr marL="571500" indent="-457200">
              <a:spcBef>
                <a:spcPts val="0"/>
              </a:spcBef>
            </a:pPr>
            <a:r>
              <a:rPr lang="en-US" dirty="0" err="1">
                <a:latin typeface="Georgia"/>
              </a:rPr>
              <a:t>Sunpower</a:t>
            </a:r>
            <a:r>
              <a:rPr lang="en-US" dirty="0">
                <a:latin typeface="Georgia"/>
              </a:rPr>
              <a:t> X-series solar modules</a:t>
            </a:r>
          </a:p>
          <a:p>
            <a:pPr marL="571500" indent="-457200">
              <a:spcBef>
                <a:spcPts val="0"/>
              </a:spcBef>
            </a:pPr>
            <a:endParaRPr lang="nl-NL" dirty="0">
              <a:latin typeface="Georgia"/>
            </a:endParaRPr>
          </a:p>
          <a:p>
            <a:pPr marL="114300" indent="0">
              <a:spcBef>
                <a:spcPts val="0"/>
              </a:spcBef>
              <a:buNone/>
            </a:pPr>
            <a:endParaRPr lang="en-US" dirty="0">
              <a:latin typeface="Georgia"/>
            </a:endParaRPr>
          </a:p>
          <a:p>
            <a:pPr marL="571500" indent="-457200">
              <a:spcBef>
                <a:spcPts val="0"/>
              </a:spcBef>
              <a:buFont typeface="Arial"/>
              <a:buChar char="•"/>
            </a:pPr>
            <a:endParaRPr lang="en-US" dirty="0">
              <a:ea typeface="Georgia"/>
            </a:endParaRPr>
          </a:p>
          <a:p>
            <a:pPr marL="114300" indent="0">
              <a:spcBef>
                <a:spcPts val="0"/>
              </a:spcBef>
              <a:buNone/>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4" name="Afbeelding 4">
            <a:extLst>
              <a:ext uri="{FF2B5EF4-FFF2-40B4-BE49-F238E27FC236}">
                <a16:creationId xmlns:a16="http://schemas.microsoft.com/office/drawing/2014/main" id="{2442B626-7031-498F-AB5B-D9A9F7B458A5}"/>
              </a:ext>
            </a:extLst>
          </p:cNvPr>
          <p:cNvPicPr>
            <a:picLocks noChangeAspect="1"/>
          </p:cNvPicPr>
          <p:nvPr/>
        </p:nvPicPr>
        <p:blipFill>
          <a:blip r:embed="rId3"/>
          <a:stretch>
            <a:fillRect/>
          </a:stretch>
        </p:blipFill>
        <p:spPr>
          <a:xfrm>
            <a:off x="5286829" y="2519493"/>
            <a:ext cx="3777342" cy="2317944"/>
          </a:xfrm>
          <a:prstGeom prst="rect">
            <a:avLst/>
          </a:prstGeom>
        </p:spPr>
      </p:pic>
      <p:pic>
        <p:nvPicPr>
          <p:cNvPr id="6" name="Afbeelding 6" descr="Afbeelding met schermafbeelding&#10;&#10;Beschrijving is gegenereerd met zeer hoge betrouwbaarheid">
            <a:extLst>
              <a:ext uri="{FF2B5EF4-FFF2-40B4-BE49-F238E27FC236}">
                <a16:creationId xmlns:a16="http://schemas.microsoft.com/office/drawing/2014/main" id="{829E7FA3-5034-4446-9472-694BD13961AB}"/>
              </a:ext>
            </a:extLst>
          </p:cNvPr>
          <p:cNvPicPr>
            <a:picLocks noChangeAspect="1"/>
          </p:cNvPicPr>
          <p:nvPr/>
        </p:nvPicPr>
        <p:blipFill>
          <a:blip r:embed="rId4"/>
          <a:stretch>
            <a:fillRect/>
          </a:stretch>
        </p:blipFill>
        <p:spPr>
          <a:xfrm>
            <a:off x="5656833" y="2642624"/>
            <a:ext cx="3287484" cy="2071682"/>
          </a:xfrm>
          <a:prstGeom prst="rect">
            <a:avLst/>
          </a:prstGeom>
        </p:spPr>
      </p:pic>
      <p:pic>
        <p:nvPicPr>
          <p:cNvPr id="2" name="Afbeelding 2">
            <a:extLst>
              <a:ext uri="{FF2B5EF4-FFF2-40B4-BE49-F238E27FC236}">
                <a16:creationId xmlns:a16="http://schemas.microsoft.com/office/drawing/2014/main" id="{532B748F-3507-44C8-979A-C7936EDC921A}"/>
              </a:ext>
            </a:extLst>
          </p:cNvPr>
          <p:cNvPicPr>
            <a:picLocks noChangeAspect="1"/>
          </p:cNvPicPr>
          <p:nvPr/>
        </p:nvPicPr>
        <p:blipFill>
          <a:blip r:embed="rId5"/>
          <a:stretch>
            <a:fillRect/>
          </a:stretch>
        </p:blipFill>
        <p:spPr>
          <a:xfrm>
            <a:off x="1464334" y="851032"/>
            <a:ext cx="3961680" cy="4153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527269" y="163117"/>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dirty="0">
                <a:latin typeface="Georgia"/>
                <a:ea typeface="Georgia"/>
                <a:cs typeface="Georgia"/>
              </a:rPr>
              <a:t>Cable modeling</a:t>
            </a:r>
            <a:endParaRPr lang="nl-NL" dirty="0"/>
          </a:p>
        </p:txBody>
      </p:sp>
      <p:sp>
        <p:nvSpPr>
          <p:cNvPr id="69" name="Google Shape;69;g872277546c_1_1"/>
          <p:cNvSpPr txBox="1">
            <a:spLocks noGrp="1"/>
          </p:cNvSpPr>
          <p:nvPr>
            <p:ph type="body" idx="1"/>
          </p:nvPr>
        </p:nvSpPr>
        <p:spPr>
          <a:xfrm>
            <a:off x="235629" y="1063375"/>
            <a:ext cx="7090500" cy="3615600"/>
          </a:xfrm>
          <a:prstGeom prst="rect">
            <a:avLst/>
          </a:prstGeom>
          <a:noFill/>
          <a:ln>
            <a:noFill/>
          </a:ln>
        </p:spPr>
        <p:txBody>
          <a:bodyPr spcFirstLastPara="1" wrap="square" lIns="91425" tIns="45700" rIns="91425" bIns="45700" anchor="t" anchorCtr="0">
            <a:noAutofit/>
          </a:bodyPr>
          <a:lstStyle/>
          <a:p>
            <a:pPr indent="-406400">
              <a:spcBef>
                <a:spcPts val="0"/>
              </a:spcBef>
              <a:buSzPts val="2800"/>
              <a:buFont typeface="Georgia"/>
              <a:buChar char="•"/>
            </a:pPr>
            <a:r>
              <a:rPr lang="en-US" sz="2000" dirty="0">
                <a:latin typeface="Georgia"/>
                <a:ea typeface="Georgia"/>
                <a:cs typeface="Georgia"/>
                <a:sym typeface="Georgia"/>
              </a:rPr>
              <a:t>Cable </a:t>
            </a:r>
            <a:r>
              <a:rPr lang="el-GR" sz="2000" dirty="0">
                <a:solidFill>
                  <a:srgbClr val="222222"/>
                </a:solidFill>
                <a:highlight>
                  <a:srgbClr val="FFFFFF"/>
                </a:highlight>
                <a:latin typeface="Georgia"/>
                <a:ea typeface="Georgia"/>
                <a:cs typeface="Georgia"/>
                <a:sym typeface="Georgia"/>
              </a:rPr>
              <a:t>π</a:t>
            </a:r>
            <a:r>
              <a:rPr lang="el-GR" sz="2000" dirty="0">
                <a:latin typeface="Georgia"/>
                <a:ea typeface="Georgia"/>
                <a:cs typeface="Georgia"/>
                <a:sym typeface="Georgia"/>
              </a:rPr>
              <a:t>-</a:t>
            </a:r>
            <a:r>
              <a:rPr lang="en-US" sz="2000" dirty="0">
                <a:latin typeface="Georgia"/>
                <a:ea typeface="Georgia"/>
                <a:cs typeface="Georgia"/>
                <a:sym typeface="Georgia"/>
              </a:rPr>
              <a:t>model</a:t>
            </a:r>
            <a:endParaRPr lang="en-US" sz="2000" dirty="0">
              <a:latin typeface="Georgia"/>
              <a:ea typeface="Georgia"/>
              <a:cs typeface="Georgia"/>
            </a:endParaRPr>
          </a:p>
          <a:p>
            <a:pPr lvl="0" algn="l" rtl="0">
              <a:spcBef>
                <a:spcPts val="0"/>
              </a:spcBef>
              <a:spcAft>
                <a:spcPts val="0"/>
              </a:spcAft>
              <a:buSzPts val="1800"/>
            </a:pPr>
            <a:r>
              <a:rPr lang="en-US" sz="2000" dirty="0">
                <a:latin typeface="Georgia"/>
                <a:ea typeface="Georgia"/>
                <a:cs typeface="Georgia"/>
                <a:sym typeface="Georgia"/>
              </a:rPr>
              <a:t>Cable data</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3x1Cx2500 mm2 Al XLPE</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3x1Cx1000 mm2 Al XLPE</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1x800 mm2 AAC Conductor</a:t>
            </a:r>
            <a:endParaRPr lang="en-US" sz="2000" dirty="0">
              <a:latin typeface="Georgia"/>
              <a:ea typeface="Georgia"/>
              <a:cs typeface="Georgia"/>
            </a:endParaRPr>
          </a:p>
          <a:p>
            <a:pPr lvl="1">
              <a:spcBef>
                <a:spcPts val="0"/>
              </a:spcBef>
            </a:pPr>
            <a:endParaRPr lang="en-US" sz="1600" dirty="0">
              <a:latin typeface="Georgia"/>
              <a:ea typeface="Georgia"/>
              <a:cs typeface="Georgia"/>
            </a:endParaRPr>
          </a:p>
          <a:p>
            <a:pPr indent="0">
              <a:spcBef>
                <a:spcPts val="0"/>
              </a:spcBef>
              <a:buNone/>
            </a:pPr>
            <a:endParaRPr lang="en-US" dirty="0">
              <a:latin typeface="Georgia"/>
              <a:ea typeface="Georgia"/>
              <a:cs typeface="Georgia"/>
            </a:endParaRPr>
          </a:p>
        </p:txBody>
      </p:sp>
      <p:pic>
        <p:nvPicPr>
          <p:cNvPr id="2" name="Picture 2" descr="A close up of a clock&#10;&#10;Description generated with high confidence">
            <a:extLst>
              <a:ext uri="{FF2B5EF4-FFF2-40B4-BE49-F238E27FC236}">
                <a16:creationId xmlns:a16="http://schemas.microsoft.com/office/drawing/2014/main" id="{F8CBC194-5F57-47F9-B55B-2561C21FC135}"/>
              </a:ext>
            </a:extLst>
          </p:cNvPr>
          <p:cNvPicPr>
            <a:picLocks noChangeAspect="1"/>
          </p:cNvPicPr>
          <p:nvPr/>
        </p:nvPicPr>
        <p:blipFill>
          <a:blip r:embed="rId3"/>
          <a:stretch>
            <a:fillRect/>
          </a:stretch>
        </p:blipFill>
        <p:spPr>
          <a:xfrm>
            <a:off x="865099" y="2641519"/>
            <a:ext cx="4051852" cy="2109388"/>
          </a:xfrm>
          <a:prstGeom prst="rect">
            <a:avLst/>
          </a:prstGeom>
        </p:spPr>
      </p:pic>
      <p:sp>
        <p:nvSpPr>
          <p:cNvPr id="3" name="Google Shape;68;g872277546c_1_1">
            <a:extLst>
              <a:ext uri="{FF2B5EF4-FFF2-40B4-BE49-F238E27FC236}">
                <a16:creationId xmlns:a16="http://schemas.microsoft.com/office/drawing/2014/main" id="{0F1F7B9F-6B0F-4DE9-8F62-C4AD7DD79D81}"/>
              </a:ext>
            </a:extLst>
          </p:cNvPr>
          <p:cNvSpPr txBox="1">
            <a:spLocks/>
          </p:cNvSpPr>
          <p:nvPr/>
        </p:nvSpPr>
        <p:spPr>
          <a:xfrm>
            <a:off x="3236544" y="423905"/>
            <a:ext cx="7090500" cy="857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A6D6"/>
              </a:buClr>
              <a:buSzPts val="1800"/>
              <a:buFont typeface="Arial"/>
              <a:buNone/>
              <a:defRPr sz="3600" b="0" i="0" u="none" strike="noStrike" cap="none">
                <a:solidFill>
                  <a:srgbClr val="00A6D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SzPts val="3600"/>
            </a:pPr>
            <a:r>
              <a:rPr lang="en-US" dirty="0">
                <a:latin typeface="Georgia"/>
                <a:ea typeface="Georgia"/>
                <a:cs typeface="Georgia"/>
              </a:rPr>
              <a:t>Transformer modeling</a:t>
            </a:r>
            <a:endParaRPr lang="en-US" dirty="0">
              <a:ea typeface="Georgia"/>
            </a:endParaRPr>
          </a:p>
          <a:p>
            <a:pPr algn="ctr">
              <a:buSzPts val="3600"/>
            </a:pPr>
            <a:endParaRPr lang="en-US" dirty="0">
              <a:latin typeface="Georgia"/>
            </a:endParaRPr>
          </a:p>
        </p:txBody>
      </p:sp>
      <p:sp>
        <p:nvSpPr>
          <p:cNvPr id="4" name="Google Shape;69;g872277546c_1_1">
            <a:extLst>
              <a:ext uri="{FF2B5EF4-FFF2-40B4-BE49-F238E27FC236}">
                <a16:creationId xmlns:a16="http://schemas.microsoft.com/office/drawing/2014/main" id="{23851DDE-D9E3-4E56-A0B6-8980B9AD7331}"/>
              </a:ext>
            </a:extLst>
          </p:cNvPr>
          <p:cNvSpPr txBox="1">
            <a:spLocks/>
          </p:cNvSpPr>
          <p:nvPr/>
        </p:nvSpPr>
        <p:spPr>
          <a:xfrm>
            <a:off x="4733651" y="1063375"/>
            <a:ext cx="7090500" cy="3615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00A6D6"/>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00A6D6"/>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00A6D6"/>
              </a:buClr>
              <a:buSzPts val="18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393700">
              <a:spcBef>
                <a:spcPts val="0"/>
              </a:spcBef>
            </a:pPr>
            <a:r>
              <a:rPr lang="en-US" sz="2000" dirty="0">
                <a:latin typeface="Georgia"/>
                <a:ea typeface="Georgia"/>
                <a:cs typeface="Georgia"/>
              </a:rPr>
              <a:t>Transformer data</a:t>
            </a:r>
            <a:endParaRPr lang="nl-NL" dirty="0"/>
          </a:p>
          <a:p>
            <a:pPr lvl="1">
              <a:spcBef>
                <a:spcPts val="0"/>
              </a:spcBef>
            </a:pPr>
            <a:r>
              <a:rPr lang="en-US" sz="1600" dirty="0">
                <a:latin typeface="Georgia"/>
                <a:ea typeface="Georgia"/>
                <a:cs typeface="Georgia"/>
              </a:rPr>
              <a:t>Losses</a:t>
            </a:r>
          </a:p>
          <a:p>
            <a:pPr lvl="1">
              <a:spcBef>
                <a:spcPts val="0"/>
              </a:spcBef>
            </a:pPr>
            <a:r>
              <a:rPr lang="en-US" sz="1600" dirty="0">
                <a:latin typeface="Georgia"/>
                <a:ea typeface="Georgia"/>
                <a:cs typeface="Georgia"/>
              </a:rPr>
              <a:t>Voltage tap positions</a:t>
            </a:r>
          </a:p>
          <a:p>
            <a:pPr lvl="1">
              <a:spcBef>
                <a:spcPts val="0"/>
              </a:spcBef>
            </a:pPr>
            <a:endParaRPr lang="en-US" sz="1600" dirty="0">
              <a:latin typeface="Georgia"/>
              <a:ea typeface="Georgia"/>
              <a:cs typeface="Georgia"/>
            </a:endParaRPr>
          </a:p>
          <a:p>
            <a:pPr indent="0">
              <a:spcBef>
                <a:spcPts val="0"/>
              </a:spcBef>
              <a:buFont typeface="Arial"/>
              <a:buNone/>
            </a:pPr>
            <a:endParaRPr lang="en-US" dirty="0">
              <a:latin typeface="Georgia"/>
              <a:ea typeface="Georgia"/>
              <a:cs typeface="Georgia"/>
            </a:endParaRPr>
          </a:p>
        </p:txBody>
      </p:sp>
      <mc:AlternateContent xmlns:mc="http://schemas.openxmlformats.org/markup-compatibility/2006" xmlns:p14="http://schemas.microsoft.com/office/powerpoint/2010/main">
        <mc:Choice Requires="p14">
          <p:contentPart p14:bwMode="auto" r:id="rId4">
            <p14:nvContentPartPr>
              <p14:cNvPr id="11" name="Inkt 10">
                <a:extLst>
                  <a:ext uri="{FF2B5EF4-FFF2-40B4-BE49-F238E27FC236}">
                    <a16:creationId xmlns:a16="http://schemas.microsoft.com/office/drawing/2014/main" id="{B0934EB2-C658-4235-B404-7EA8BC1EE363}"/>
                  </a:ext>
                </a:extLst>
              </p14:cNvPr>
              <p14:cNvContentPartPr/>
              <p14:nvPr/>
            </p14:nvContentPartPr>
            <p14:xfrm>
              <a:off x="7300232" y="2968625"/>
              <a:ext cx="9524" cy="9524"/>
            </p14:xfrm>
          </p:contentPart>
        </mc:Choice>
        <mc:Fallback xmlns="">
          <p:pic>
            <p:nvPicPr>
              <p:cNvPr id="11" name="Inkt 10">
                <a:extLst>
                  <a:ext uri="{FF2B5EF4-FFF2-40B4-BE49-F238E27FC236}">
                    <a16:creationId xmlns:a16="http://schemas.microsoft.com/office/drawing/2014/main" id="{B0934EB2-C658-4235-B404-7EA8BC1EE363}"/>
                  </a:ext>
                </a:extLst>
              </p:cNvPr>
              <p:cNvPicPr/>
              <p:nvPr/>
            </p:nvPicPr>
            <p:blipFill>
              <a:blip r:embed="rId5"/>
              <a:stretch>
                <a:fillRect/>
              </a:stretch>
            </p:blipFill>
            <p:spPr>
              <a:xfrm>
                <a:off x="6824032" y="2492425"/>
                <a:ext cx="952400" cy="952400"/>
              </a:xfrm>
              <a:prstGeom prst="rect">
                <a:avLst/>
              </a:prstGeom>
            </p:spPr>
          </p:pic>
        </mc:Fallback>
      </mc:AlternateContent>
      <p:sp>
        <p:nvSpPr>
          <p:cNvPr id="6" name="Ovaal 5">
            <a:extLst>
              <a:ext uri="{FF2B5EF4-FFF2-40B4-BE49-F238E27FC236}">
                <a16:creationId xmlns:a16="http://schemas.microsoft.com/office/drawing/2014/main" id="{7FF459C7-A06D-4B5A-977B-650D5989DA71}"/>
              </a:ext>
            </a:extLst>
          </p:cNvPr>
          <p:cNvSpPr/>
          <p:nvPr/>
        </p:nvSpPr>
        <p:spPr>
          <a:xfrm>
            <a:off x="2420711" y="3377746"/>
            <a:ext cx="870857" cy="834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DE536AE9-6334-49F1-9F9F-31D04EE83963}"/>
              </a:ext>
            </a:extLst>
          </p:cNvPr>
          <p:cNvSpPr/>
          <p:nvPr/>
        </p:nvSpPr>
        <p:spPr>
          <a:xfrm>
            <a:off x="2627085" y="2695120"/>
            <a:ext cx="1578429" cy="752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772404" y="205979"/>
            <a:ext cx="7090500" cy="857400"/>
          </a:xfrm>
          <a:prstGeom prst="rect">
            <a:avLst/>
          </a:prstGeom>
          <a:noFill/>
          <a:ln>
            <a:noFill/>
          </a:ln>
        </p:spPr>
        <p:txBody>
          <a:bodyPr spcFirstLastPara="1" wrap="square" lIns="91425" tIns="45700" rIns="91425" bIns="45700" anchor="ctr" anchorCtr="0">
            <a:noAutofit/>
          </a:bodyPr>
          <a:lstStyle/>
          <a:p>
            <a:pPr>
              <a:buSzPts val="3600"/>
            </a:pPr>
            <a:r>
              <a:rPr lang="en-US">
                <a:latin typeface="Georgia"/>
              </a:rPr>
              <a:t>Operating conditions</a:t>
            </a:r>
          </a:p>
        </p:txBody>
      </p:sp>
      <p:sp>
        <p:nvSpPr>
          <p:cNvPr id="69" name="Google Shape;69;g872277546c_1_1"/>
          <p:cNvSpPr txBox="1">
            <a:spLocks noGrp="1"/>
          </p:cNvSpPr>
          <p:nvPr>
            <p:ph type="body" idx="1"/>
          </p:nvPr>
        </p:nvSpPr>
        <p:spPr>
          <a:xfrm>
            <a:off x="94825" y="1137918"/>
            <a:ext cx="1425197" cy="3615600"/>
          </a:xfrm>
          <a:prstGeom prst="rect">
            <a:avLst/>
          </a:prstGeom>
          <a:noFill/>
          <a:ln>
            <a:noFill/>
          </a:ln>
        </p:spPr>
        <p:txBody>
          <a:bodyPr spcFirstLastPara="1" wrap="square" lIns="91425" tIns="45700" rIns="91425" bIns="45700" anchor="t" anchorCtr="0">
            <a:noAutofit/>
          </a:bodyPr>
          <a:lstStyle/>
          <a:p>
            <a:pPr marL="50800" indent="0">
              <a:spcBef>
                <a:spcPts val="0"/>
              </a:spcBef>
              <a:buSzPts val="2800"/>
              <a:buNone/>
            </a:pPr>
            <a:endParaRPr lang="en-US" sz="2000">
              <a:latin typeface="Georgia"/>
              <a:ea typeface="Georgia"/>
              <a:cs typeface="Georgia"/>
            </a:endParaRPr>
          </a:p>
          <a:p>
            <a:pPr indent="0">
              <a:spcBef>
                <a:spcPts val="0"/>
              </a:spcBef>
              <a:buNone/>
            </a:pPr>
            <a:endParaRPr lang="en-US" sz="2000">
              <a:latin typeface="Georgia"/>
              <a:ea typeface="Georgia"/>
              <a:cs typeface="Georgia"/>
            </a:endParaRPr>
          </a:p>
        </p:txBody>
      </p:sp>
      <p:cxnSp>
        <p:nvCxnSpPr>
          <p:cNvPr id="2" name="Straight Arrow Connector 1">
            <a:extLst>
              <a:ext uri="{FF2B5EF4-FFF2-40B4-BE49-F238E27FC236}">
                <a16:creationId xmlns:a16="http://schemas.microsoft.com/office/drawing/2014/main" id="{615D7563-6704-49AB-A987-55D392532797}"/>
              </a:ext>
            </a:extLst>
          </p:cNvPr>
          <p:cNvCxnSpPr/>
          <p:nvPr/>
        </p:nvCxnSpPr>
        <p:spPr>
          <a:xfrm>
            <a:off x="4487516" y="1965463"/>
            <a:ext cx="3315" cy="425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1DEC744-1E0C-4BF8-AA04-9370510E2DA0}"/>
              </a:ext>
            </a:extLst>
          </p:cNvPr>
          <p:cNvCxnSpPr>
            <a:cxnSpLocks/>
          </p:cNvCxnSpPr>
          <p:nvPr/>
        </p:nvCxnSpPr>
        <p:spPr>
          <a:xfrm>
            <a:off x="4487516" y="1352550"/>
            <a:ext cx="3314" cy="36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9838CB6-08D3-4566-838E-89A7F1D7F1AD}"/>
              </a:ext>
            </a:extLst>
          </p:cNvPr>
          <p:cNvSpPr txBox="1"/>
          <p:nvPr/>
        </p:nvSpPr>
        <p:spPr>
          <a:xfrm>
            <a:off x="3020254" y="2428045"/>
            <a:ext cx="44908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Random load demands and random WTG P-Q output</a:t>
            </a:r>
          </a:p>
        </p:txBody>
      </p:sp>
      <p:sp>
        <p:nvSpPr>
          <p:cNvPr id="4" name="TextBox 3">
            <a:extLst>
              <a:ext uri="{FF2B5EF4-FFF2-40B4-BE49-F238E27FC236}">
                <a16:creationId xmlns:a16="http://schemas.microsoft.com/office/drawing/2014/main" id="{1C613E16-A32E-4B58-99AD-691896DD1773}"/>
              </a:ext>
            </a:extLst>
          </p:cNvPr>
          <p:cNvSpPr txBox="1"/>
          <p:nvPr/>
        </p:nvSpPr>
        <p:spPr>
          <a:xfrm>
            <a:off x="3022324" y="1726095"/>
            <a:ext cx="36708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Random load demands and fixed PV P-Q output</a:t>
            </a:r>
          </a:p>
        </p:txBody>
      </p:sp>
      <p:sp>
        <p:nvSpPr>
          <p:cNvPr id="6" name="TextBox 5">
            <a:extLst>
              <a:ext uri="{FF2B5EF4-FFF2-40B4-BE49-F238E27FC236}">
                <a16:creationId xmlns:a16="http://schemas.microsoft.com/office/drawing/2014/main" id="{ECDFF743-AECD-40E3-A971-1976A60BDDFC}"/>
              </a:ext>
            </a:extLst>
          </p:cNvPr>
          <p:cNvSpPr txBox="1"/>
          <p:nvPr/>
        </p:nvSpPr>
        <p:spPr>
          <a:xfrm>
            <a:off x="3024395" y="1156666"/>
            <a:ext cx="420093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Random load demands and fixed WTG P-Q output</a:t>
            </a:r>
          </a:p>
        </p:txBody>
      </p:sp>
      <p:cxnSp>
        <p:nvCxnSpPr>
          <p:cNvPr id="9" name="Straight Arrow Connector 8">
            <a:extLst>
              <a:ext uri="{FF2B5EF4-FFF2-40B4-BE49-F238E27FC236}">
                <a16:creationId xmlns:a16="http://schemas.microsoft.com/office/drawing/2014/main" id="{EE1DD5EA-A2D9-4840-815C-7B881104D4F9}"/>
              </a:ext>
            </a:extLst>
          </p:cNvPr>
          <p:cNvCxnSpPr>
            <a:cxnSpLocks/>
          </p:cNvCxnSpPr>
          <p:nvPr/>
        </p:nvCxnSpPr>
        <p:spPr>
          <a:xfrm>
            <a:off x="4487515" y="2652919"/>
            <a:ext cx="3315" cy="47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FC73EA-0D4C-47B9-BDE2-55974D20CF7F}"/>
              </a:ext>
            </a:extLst>
          </p:cNvPr>
          <p:cNvSpPr txBox="1"/>
          <p:nvPr/>
        </p:nvSpPr>
        <p:spPr>
          <a:xfrm>
            <a:off x="3067878" y="3129998"/>
            <a:ext cx="40435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Random load demands and random PV P-Q output​</a:t>
            </a:r>
          </a:p>
        </p:txBody>
      </p:sp>
      <p:cxnSp>
        <p:nvCxnSpPr>
          <p:cNvPr id="11" name="Straight Arrow Connector 10">
            <a:extLst>
              <a:ext uri="{FF2B5EF4-FFF2-40B4-BE49-F238E27FC236}">
                <a16:creationId xmlns:a16="http://schemas.microsoft.com/office/drawing/2014/main" id="{4E49D806-65C5-4D5D-8B7E-7FC78D96C57E}"/>
              </a:ext>
            </a:extLst>
          </p:cNvPr>
          <p:cNvCxnSpPr>
            <a:cxnSpLocks/>
          </p:cNvCxnSpPr>
          <p:nvPr/>
        </p:nvCxnSpPr>
        <p:spPr>
          <a:xfrm>
            <a:off x="4528929" y="3373506"/>
            <a:ext cx="3315" cy="47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AD8963-7BD2-4D6C-891A-E2D428201DB8}"/>
              </a:ext>
            </a:extLst>
          </p:cNvPr>
          <p:cNvSpPr txBox="1"/>
          <p:nvPr/>
        </p:nvSpPr>
        <p:spPr>
          <a:xfrm>
            <a:off x="3026466" y="3900281"/>
            <a:ext cx="4648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Random load demands and random PV P-Q output​​</a:t>
            </a:r>
          </a:p>
        </p:txBody>
      </p:sp>
      <p:sp>
        <p:nvSpPr>
          <p:cNvPr id="10" name="Lightning Bolt 9">
            <a:extLst>
              <a:ext uri="{FF2B5EF4-FFF2-40B4-BE49-F238E27FC236}">
                <a16:creationId xmlns:a16="http://schemas.microsoft.com/office/drawing/2014/main" id="{54892DC4-65AB-4645-9D77-354982EEAFD5}"/>
              </a:ext>
            </a:extLst>
          </p:cNvPr>
          <p:cNvSpPr/>
          <p:nvPr/>
        </p:nvSpPr>
        <p:spPr>
          <a:xfrm>
            <a:off x="420755" y="1062659"/>
            <a:ext cx="389283" cy="33958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n 11">
            <a:extLst>
              <a:ext uri="{FF2B5EF4-FFF2-40B4-BE49-F238E27FC236}">
                <a16:creationId xmlns:a16="http://schemas.microsoft.com/office/drawing/2014/main" id="{CFAD2025-A7EA-4590-85A4-EFE26E19AD58}"/>
              </a:ext>
            </a:extLst>
          </p:cNvPr>
          <p:cNvSpPr/>
          <p:nvPr/>
        </p:nvSpPr>
        <p:spPr>
          <a:xfrm>
            <a:off x="2228436" y="981903"/>
            <a:ext cx="579783" cy="47211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id="{AC143FE9-59E9-4A63-891B-A397D7C9288F}"/>
              </a:ext>
            </a:extLst>
          </p:cNvPr>
          <p:cNvSpPr/>
          <p:nvPr/>
        </p:nvSpPr>
        <p:spPr>
          <a:xfrm>
            <a:off x="1037809" y="1008822"/>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1A2DE5A6-E779-4F66-9B7F-AACB4BCD9FBD}"/>
              </a:ext>
            </a:extLst>
          </p:cNvPr>
          <p:cNvSpPr/>
          <p:nvPr/>
        </p:nvSpPr>
        <p:spPr>
          <a:xfrm>
            <a:off x="1198375" y="1159514"/>
            <a:ext cx="488674" cy="173935"/>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9DBF9FA-8568-45AD-82B3-87740C0ECE4D}"/>
              </a:ext>
            </a:extLst>
          </p:cNvPr>
          <p:cNvCxnSpPr/>
          <p:nvPr/>
        </p:nvCxnSpPr>
        <p:spPr>
          <a:xfrm>
            <a:off x="2330113" y="1100143"/>
            <a:ext cx="364576" cy="25690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4CD045-552C-4F67-A771-D25CD9EE12FE}"/>
              </a:ext>
            </a:extLst>
          </p:cNvPr>
          <p:cNvCxnSpPr>
            <a:cxnSpLocks/>
          </p:cNvCxnSpPr>
          <p:nvPr/>
        </p:nvCxnSpPr>
        <p:spPr>
          <a:xfrm flipV="1">
            <a:off x="2349816" y="1060731"/>
            <a:ext cx="374863" cy="29003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Lightning Bolt 23">
            <a:extLst>
              <a:ext uri="{FF2B5EF4-FFF2-40B4-BE49-F238E27FC236}">
                <a16:creationId xmlns:a16="http://schemas.microsoft.com/office/drawing/2014/main" id="{6AD64F28-1650-4D2C-BE92-B0A922A11D78}"/>
              </a:ext>
            </a:extLst>
          </p:cNvPr>
          <p:cNvSpPr/>
          <p:nvPr/>
        </p:nvSpPr>
        <p:spPr>
          <a:xfrm>
            <a:off x="462167" y="1675571"/>
            <a:ext cx="389283" cy="33958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n 24">
            <a:extLst>
              <a:ext uri="{FF2B5EF4-FFF2-40B4-BE49-F238E27FC236}">
                <a16:creationId xmlns:a16="http://schemas.microsoft.com/office/drawing/2014/main" id="{806AC28B-12A2-4D08-96C0-957A6AABAB00}"/>
              </a:ext>
            </a:extLst>
          </p:cNvPr>
          <p:cNvSpPr/>
          <p:nvPr/>
        </p:nvSpPr>
        <p:spPr>
          <a:xfrm>
            <a:off x="2269848" y="1594815"/>
            <a:ext cx="579783" cy="47211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140D8E22-B24E-4B8B-8B48-C9B6A38FF887}"/>
              </a:ext>
            </a:extLst>
          </p:cNvPr>
          <p:cNvSpPr/>
          <p:nvPr/>
        </p:nvSpPr>
        <p:spPr>
          <a:xfrm>
            <a:off x="1079221" y="1621734"/>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Arrow: Right 26">
            <a:extLst>
              <a:ext uri="{FF2B5EF4-FFF2-40B4-BE49-F238E27FC236}">
                <a16:creationId xmlns:a16="http://schemas.microsoft.com/office/drawing/2014/main" id="{501A3A05-5110-4C9A-8E7B-F32DCEB2C579}"/>
              </a:ext>
            </a:extLst>
          </p:cNvPr>
          <p:cNvSpPr/>
          <p:nvPr/>
        </p:nvSpPr>
        <p:spPr>
          <a:xfrm>
            <a:off x="1239787" y="1772426"/>
            <a:ext cx="488674" cy="173935"/>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ghtning Bolt 27">
            <a:extLst>
              <a:ext uri="{FF2B5EF4-FFF2-40B4-BE49-F238E27FC236}">
                <a16:creationId xmlns:a16="http://schemas.microsoft.com/office/drawing/2014/main" id="{5ADBF738-1058-408F-B56C-B36657DC8D42}"/>
              </a:ext>
            </a:extLst>
          </p:cNvPr>
          <p:cNvSpPr/>
          <p:nvPr/>
        </p:nvSpPr>
        <p:spPr>
          <a:xfrm>
            <a:off x="478733" y="2354746"/>
            <a:ext cx="389283" cy="33958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n 28">
            <a:extLst>
              <a:ext uri="{FF2B5EF4-FFF2-40B4-BE49-F238E27FC236}">
                <a16:creationId xmlns:a16="http://schemas.microsoft.com/office/drawing/2014/main" id="{AFD117B2-07F1-4302-86F0-46683F9E9B18}"/>
              </a:ext>
            </a:extLst>
          </p:cNvPr>
          <p:cNvSpPr/>
          <p:nvPr/>
        </p:nvSpPr>
        <p:spPr>
          <a:xfrm>
            <a:off x="2286414" y="2273990"/>
            <a:ext cx="579783" cy="47211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6B2D6AAE-27D2-4A80-BCF6-D5F4C9E4B11A}"/>
              </a:ext>
            </a:extLst>
          </p:cNvPr>
          <p:cNvSpPr/>
          <p:nvPr/>
        </p:nvSpPr>
        <p:spPr>
          <a:xfrm>
            <a:off x="1095787" y="2300909"/>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45F34FAB-0DAF-4284-9D42-342F673766FE}"/>
              </a:ext>
            </a:extLst>
          </p:cNvPr>
          <p:cNvSpPr/>
          <p:nvPr/>
        </p:nvSpPr>
        <p:spPr>
          <a:xfrm>
            <a:off x="1256353" y="2451601"/>
            <a:ext cx="488674" cy="173935"/>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ghtning Bolt 31">
            <a:extLst>
              <a:ext uri="{FF2B5EF4-FFF2-40B4-BE49-F238E27FC236}">
                <a16:creationId xmlns:a16="http://schemas.microsoft.com/office/drawing/2014/main" id="{68EA6E95-CEE8-4244-9C97-6C7472269A97}"/>
              </a:ext>
            </a:extLst>
          </p:cNvPr>
          <p:cNvSpPr/>
          <p:nvPr/>
        </p:nvSpPr>
        <p:spPr>
          <a:xfrm>
            <a:off x="487015" y="3067050"/>
            <a:ext cx="389283" cy="33958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n 32">
            <a:extLst>
              <a:ext uri="{FF2B5EF4-FFF2-40B4-BE49-F238E27FC236}">
                <a16:creationId xmlns:a16="http://schemas.microsoft.com/office/drawing/2014/main" id="{6C037AA9-2672-4C92-9F48-ACAC22E6D03C}"/>
              </a:ext>
            </a:extLst>
          </p:cNvPr>
          <p:cNvSpPr/>
          <p:nvPr/>
        </p:nvSpPr>
        <p:spPr>
          <a:xfrm>
            <a:off x="2294696" y="2986294"/>
            <a:ext cx="579783" cy="47211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BEAD1C9E-8FA4-4564-8ABB-74655D117EF7}"/>
              </a:ext>
            </a:extLst>
          </p:cNvPr>
          <p:cNvSpPr/>
          <p:nvPr/>
        </p:nvSpPr>
        <p:spPr>
          <a:xfrm>
            <a:off x="1104070" y="3013213"/>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Arrow: Right 34">
            <a:extLst>
              <a:ext uri="{FF2B5EF4-FFF2-40B4-BE49-F238E27FC236}">
                <a16:creationId xmlns:a16="http://schemas.microsoft.com/office/drawing/2014/main" id="{A4CCBAAD-9025-4B32-871E-A06E55B204D3}"/>
              </a:ext>
            </a:extLst>
          </p:cNvPr>
          <p:cNvSpPr/>
          <p:nvPr/>
        </p:nvSpPr>
        <p:spPr>
          <a:xfrm>
            <a:off x="1264635" y="3163905"/>
            <a:ext cx="488674" cy="173935"/>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ghtning Bolt 35">
            <a:extLst>
              <a:ext uri="{FF2B5EF4-FFF2-40B4-BE49-F238E27FC236}">
                <a16:creationId xmlns:a16="http://schemas.microsoft.com/office/drawing/2014/main" id="{F565D4FC-8EAD-45DF-83B1-BF06EECC694A}"/>
              </a:ext>
            </a:extLst>
          </p:cNvPr>
          <p:cNvSpPr/>
          <p:nvPr/>
        </p:nvSpPr>
        <p:spPr>
          <a:xfrm>
            <a:off x="511863" y="3845615"/>
            <a:ext cx="389283" cy="339587"/>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n 36">
            <a:extLst>
              <a:ext uri="{FF2B5EF4-FFF2-40B4-BE49-F238E27FC236}">
                <a16:creationId xmlns:a16="http://schemas.microsoft.com/office/drawing/2014/main" id="{13812879-4B1F-43F5-AD39-CDE3A1CC3160}"/>
              </a:ext>
            </a:extLst>
          </p:cNvPr>
          <p:cNvSpPr/>
          <p:nvPr/>
        </p:nvSpPr>
        <p:spPr>
          <a:xfrm>
            <a:off x="2319544" y="3764859"/>
            <a:ext cx="579783" cy="472110"/>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a:extLst>
              <a:ext uri="{FF2B5EF4-FFF2-40B4-BE49-F238E27FC236}">
                <a16:creationId xmlns:a16="http://schemas.microsoft.com/office/drawing/2014/main" id="{63395929-D4A6-4155-806F-99D77CCDFA47}"/>
              </a:ext>
            </a:extLst>
          </p:cNvPr>
          <p:cNvSpPr/>
          <p:nvPr/>
        </p:nvSpPr>
        <p:spPr>
          <a:xfrm>
            <a:off x="1128917" y="3791778"/>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Arrow: Right 38">
            <a:extLst>
              <a:ext uri="{FF2B5EF4-FFF2-40B4-BE49-F238E27FC236}">
                <a16:creationId xmlns:a16="http://schemas.microsoft.com/office/drawing/2014/main" id="{ECEDBBE4-B005-459A-93A2-3A174F7F8773}"/>
              </a:ext>
            </a:extLst>
          </p:cNvPr>
          <p:cNvSpPr/>
          <p:nvPr/>
        </p:nvSpPr>
        <p:spPr>
          <a:xfrm>
            <a:off x="1289483" y="3942470"/>
            <a:ext cx="488674" cy="173935"/>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817FE91F-6A8A-4B93-9968-2C03DC3500BF}"/>
              </a:ext>
            </a:extLst>
          </p:cNvPr>
          <p:cNvCxnSpPr>
            <a:cxnSpLocks/>
          </p:cNvCxnSpPr>
          <p:nvPr/>
        </p:nvCxnSpPr>
        <p:spPr>
          <a:xfrm flipV="1">
            <a:off x="1331055" y="1670500"/>
            <a:ext cx="394569" cy="34915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CD0BFC-ED57-4CC8-B483-36385D285A98}"/>
              </a:ext>
            </a:extLst>
          </p:cNvPr>
          <p:cNvCxnSpPr>
            <a:cxnSpLocks/>
          </p:cNvCxnSpPr>
          <p:nvPr/>
        </p:nvCxnSpPr>
        <p:spPr>
          <a:xfrm>
            <a:off x="1335056" y="1660646"/>
            <a:ext cx="344871" cy="36372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65F42E6-E645-4EA3-9748-437FECAE6742}"/>
              </a:ext>
            </a:extLst>
          </p:cNvPr>
          <p:cNvCxnSpPr>
            <a:cxnSpLocks/>
          </p:cNvCxnSpPr>
          <p:nvPr/>
        </p:nvCxnSpPr>
        <p:spPr>
          <a:xfrm flipV="1">
            <a:off x="2405795" y="2369383"/>
            <a:ext cx="365009" cy="29988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1F6A5-3932-4CDA-9546-44E0E219FF11}"/>
              </a:ext>
            </a:extLst>
          </p:cNvPr>
          <p:cNvCxnSpPr>
            <a:cxnSpLocks/>
          </p:cNvCxnSpPr>
          <p:nvPr/>
        </p:nvCxnSpPr>
        <p:spPr>
          <a:xfrm>
            <a:off x="2411366" y="2389087"/>
            <a:ext cx="364578" cy="26519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DAC506-36C3-4D82-AA76-1AEA4673E86E}"/>
              </a:ext>
            </a:extLst>
          </p:cNvPr>
          <p:cNvCxnSpPr>
            <a:cxnSpLocks/>
          </p:cNvCxnSpPr>
          <p:nvPr/>
        </p:nvCxnSpPr>
        <p:spPr>
          <a:xfrm>
            <a:off x="1300356" y="3052125"/>
            <a:ext cx="403991" cy="32431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0E23AEC-D622-4D1A-AFC2-79D7D7F7C409}"/>
              </a:ext>
            </a:extLst>
          </p:cNvPr>
          <p:cNvCxnSpPr>
            <a:cxnSpLocks/>
          </p:cNvCxnSpPr>
          <p:nvPr/>
        </p:nvCxnSpPr>
        <p:spPr>
          <a:xfrm flipV="1">
            <a:off x="1324343" y="3045413"/>
            <a:ext cx="384717" cy="378717"/>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9059403-5C24-486A-A223-E5C7875BECF8}"/>
              </a:ext>
            </a:extLst>
          </p:cNvPr>
          <p:cNvCxnSpPr>
            <a:cxnSpLocks/>
          </p:cNvCxnSpPr>
          <p:nvPr/>
        </p:nvCxnSpPr>
        <p:spPr>
          <a:xfrm>
            <a:off x="4528929" y="4118940"/>
            <a:ext cx="3315" cy="47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4486119-598D-4869-B506-CA8066D04E6E}"/>
              </a:ext>
            </a:extLst>
          </p:cNvPr>
          <p:cNvSpPr txBox="1"/>
          <p:nvPr/>
        </p:nvSpPr>
        <p:spPr>
          <a:xfrm>
            <a:off x="3067879" y="4596020"/>
            <a:ext cx="4648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Georgia"/>
              </a:rPr>
              <a:t>Change tap positions of the transformers</a:t>
            </a:r>
          </a:p>
        </p:txBody>
      </p:sp>
    </p:spTree>
    <p:extLst>
      <p:ext uri="{BB962C8B-B14F-4D97-AF65-F5344CB8AC3E}">
        <p14:creationId xmlns:p14="http://schemas.microsoft.com/office/powerpoint/2010/main" val="364178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423714" y="255246"/>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Deliverables</a:t>
            </a:r>
            <a:endParaRPr lang="en-US" dirty="0"/>
          </a:p>
        </p:txBody>
      </p:sp>
      <p:sp>
        <p:nvSpPr>
          <p:cNvPr id="69" name="Google Shape;69;g872277546c_1_1"/>
          <p:cNvSpPr txBox="1">
            <a:spLocks noGrp="1"/>
          </p:cNvSpPr>
          <p:nvPr>
            <p:ph type="body" idx="1"/>
          </p:nvPr>
        </p:nvSpPr>
        <p:spPr>
          <a:xfrm>
            <a:off x="23358" y="763950"/>
            <a:ext cx="9120642"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endParaRPr lang="en-US" dirty="0">
              <a:latin typeface="Georgia"/>
              <a:ea typeface="Georgia"/>
              <a:cs typeface="Georgia"/>
            </a:endParaRPr>
          </a:p>
          <a:p>
            <a:pPr marL="508000" indent="-457200">
              <a:spcBef>
                <a:spcPts val="0"/>
              </a:spcBef>
              <a:buSzPts val="2800"/>
              <a:buFont typeface="Wingdings"/>
              <a:buChar char="ü"/>
            </a:pPr>
            <a:r>
              <a:rPr lang="en-US" dirty="0">
                <a:latin typeface="Georgia"/>
                <a:ea typeface="Georgia"/>
              </a:rPr>
              <a:t>Solar farm design</a:t>
            </a:r>
          </a:p>
          <a:p>
            <a:pPr marL="508000" indent="-457200">
              <a:spcBef>
                <a:spcPts val="0"/>
              </a:spcBef>
              <a:buSzPts val="2800"/>
              <a:buFont typeface="Wingdings"/>
              <a:buChar char="ü"/>
            </a:pPr>
            <a:r>
              <a:rPr lang="en-US" dirty="0">
                <a:latin typeface="Georgia"/>
                <a:ea typeface="Georgia"/>
              </a:rPr>
              <a:t>Behavior analysis for (extreme) loading demands:</a:t>
            </a:r>
          </a:p>
          <a:p>
            <a:pPr marL="965200" lvl="1">
              <a:spcBef>
                <a:spcPts val="0"/>
              </a:spcBef>
              <a:buSzPts val="2800"/>
              <a:buFont typeface="Wingdings"/>
              <a:buChar char="ü"/>
            </a:pPr>
            <a:r>
              <a:rPr lang="en-US" dirty="0">
                <a:latin typeface="Georgia"/>
                <a:ea typeface="Georgia"/>
              </a:rPr>
              <a:t>Analysis using 2-D and 3-D relation between parameters plots</a:t>
            </a:r>
          </a:p>
          <a:p>
            <a:pPr marL="50800" indent="0">
              <a:spcBef>
                <a:spcPts val="0"/>
              </a:spcBef>
              <a:buSzPts val="2800"/>
              <a:buNone/>
            </a:pPr>
            <a:endParaRPr lang="en-US" dirty="0">
              <a:latin typeface="Georgia"/>
              <a:ea typeface="Georgia"/>
            </a:endParaRPr>
          </a:p>
          <a:p>
            <a:pPr marL="508000" indent="-457200">
              <a:spcBef>
                <a:spcPts val="0"/>
              </a:spcBef>
              <a:buSzPts val="2800"/>
              <a:buFont typeface="Wingdings"/>
              <a:buChar char="ü"/>
            </a:pPr>
            <a:r>
              <a:rPr lang="en-US" dirty="0">
                <a:latin typeface="Georgia"/>
                <a:ea typeface="Georgia"/>
              </a:rPr>
              <a:t>Vector with requested parameters for optimization subgroup</a:t>
            </a:r>
          </a:p>
          <a:p>
            <a:pPr marL="508000" indent="-457200">
              <a:spcBef>
                <a:spcPts val="0"/>
              </a:spcBef>
              <a:buSzPts val="2800"/>
              <a:buFont typeface="Wingdings"/>
              <a:buChar char="ü"/>
            </a:pPr>
            <a:r>
              <a:rPr lang="en-US" dirty="0">
                <a:latin typeface="Georgia"/>
                <a:ea typeface="Georgia"/>
              </a:rPr>
              <a:t>Proof of concept: </a:t>
            </a:r>
            <a:r>
              <a:rPr lang="en-US" i="1" dirty="0">
                <a:latin typeface="Georgia"/>
                <a:ea typeface="Georgia"/>
              </a:rPr>
              <a:t>Visualization diagram</a:t>
            </a:r>
          </a:p>
          <a:p>
            <a:pPr marL="622300" lvl="1" indent="0">
              <a:spcBef>
                <a:spcPts val="0"/>
              </a:spcBef>
              <a:buSzPts val="2800"/>
              <a:buNone/>
            </a:pPr>
            <a:endParaRPr lang="en-US" dirty="0">
              <a:latin typeface="Georgia"/>
            </a:endParaRPr>
          </a:p>
          <a:p>
            <a:pPr marL="508000" indent="-457200">
              <a:spcBef>
                <a:spcPts val="0"/>
              </a:spcBef>
              <a:buSzPts val="2800"/>
              <a:buFont typeface="Wingdings"/>
              <a:buChar char="ü"/>
            </a:pPr>
            <a:endParaRPr lang="en-US" dirty="0">
              <a:ea typeface="Georgia"/>
            </a:endParaRPr>
          </a:p>
          <a:p>
            <a:pPr marL="508000" indent="-457200">
              <a:spcBef>
                <a:spcPts val="0"/>
              </a:spcBef>
              <a:buSzPts val="2800"/>
              <a:buFont typeface="Wingdings"/>
              <a:buChar char="ü"/>
            </a:pPr>
            <a:endParaRPr lang="en-US" dirty="0">
              <a:latin typeface="Georgia"/>
              <a:ea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spTree>
    <p:extLst>
      <p:ext uri="{BB962C8B-B14F-4D97-AF65-F5344CB8AC3E}">
        <p14:creationId xmlns:p14="http://schemas.microsoft.com/office/powerpoint/2010/main" val="3492378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7D1628F4-7517-4A40-B458-BC630F733EBD}"/>
              </a:ext>
            </a:extLst>
          </p:cNvPr>
          <p:cNvPicPr>
            <a:picLocks noChangeAspect="1"/>
          </p:cNvPicPr>
          <p:nvPr/>
        </p:nvPicPr>
        <p:blipFill>
          <a:blip r:embed="rId3"/>
          <a:stretch>
            <a:fillRect/>
          </a:stretch>
        </p:blipFill>
        <p:spPr>
          <a:xfrm>
            <a:off x="1817002" y="830604"/>
            <a:ext cx="5975129" cy="4106917"/>
          </a:xfrm>
          <a:prstGeom prst="rect">
            <a:avLst/>
          </a:prstGeom>
        </p:spPr>
      </p:pic>
      <p:pic>
        <p:nvPicPr>
          <p:cNvPr id="3" name="Picture 3" descr="A screenshot of a social media post&#10;&#10;Description generated with very high confidence">
            <a:extLst>
              <a:ext uri="{FF2B5EF4-FFF2-40B4-BE49-F238E27FC236}">
                <a16:creationId xmlns:a16="http://schemas.microsoft.com/office/drawing/2014/main" id="{42424998-88EF-436F-BD67-424421F3198F}"/>
              </a:ext>
            </a:extLst>
          </p:cNvPr>
          <p:cNvPicPr>
            <a:picLocks noChangeAspect="1"/>
          </p:cNvPicPr>
          <p:nvPr/>
        </p:nvPicPr>
        <p:blipFill>
          <a:blip r:embed="rId4"/>
          <a:stretch>
            <a:fillRect/>
          </a:stretch>
        </p:blipFill>
        <p:spPr>
          <a:xfrm>
            <a:off x="1351869" y="1063375"/>
            <a:ext cx="7382447" cy="3607296"/>
          </a:xfrm>
          <a:prstGeom prst="rect">
            <a:avLst/>
          </a:prstGeom>
        </p:spPr>
      </p:pic>
      <p:pic>
        <p:nvPicPr>
          <p:cNvPr id="2" name="Picture 2" descr="A close up of a map&#10;&#10;Description generated with very high confidence">
            <a:extLst>
              <a:ext uri="{FF2B5EF4-FFF2-40B4-BE49-F238E27FC236}">
                <a16:creationId xmlns:a16="http://schemas.microsoft.com/office/drawing/2014/main" id="{7F691764-D213-4F3D-BCDC-32ABCBA9F2E5}"/>
              </a:ext>
            </a:extLst>
          </p:cNvPr>
          <p:cNvPicPr>
            <a:picLocks noChangeAspect="1"/>
          </p:cNvPicPr>
          <p:nvPr/>
        </p:nvPicPr>
        <p:blipFill>
          <a:blip r:embed="rId5"/>
          <a:stretch>
            <a:fillRect/>
          </a:stretch>
        </p:blipFill>
        <p:spPr>
          <a:xfrm>
            <a:off x="1010965" y="634679"/>
            <a:ext cx="8133035" cy="3997740"/>
          </a:xfrm>
          <a:prstGeom prst="rect">
            <a:avLst/>
          </a:prstGeom>
        </p:spPr>
      </p:pic>
      <p:sp>
        <p:nvSpPr>
          <p:cNvPr id="68" name="Google Shape;68;g872277546c_1_1"/>
          <p:cNvSpPr txBox="1">
            <a:spLocks noGrp="1"/>
          </p:cNvSpPr>
          <p:nvPr>
            <p:ph type="title"/>
          </p:nvPr>
        </p:nvSpPr>
        <p:spPr>
          <a:xfrm>
            <a:off x="236498" y="205979"/>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Progress</a:t>
            </a:r>
          </a:p>
        </p:txBody>
      </p:sp>
      <p:sp>
        <p:nvSpPr>
          <p:cNvPr id="69" name="Google Shape;69;g872277546c_1_1"/>
          <p:cNvSpPr txBox="1">
            <a:spLocks noGrp="1"/>
          </p:cNvSpPr>
          <p:nvPr>
            <p:ph type="body" idx="1"/>
          </p:nvPr>
        </p:nvSpPr>
        <p:spPr>
          <a:xfrm>
            <a:off x="235629" y="1063375"/>
            <a:ext cx="7090500"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spTree>
    <p:extLst>
      <p:ext uri="{BB962C8B-B14F-4D97-AF65-F5344CB8AC3E}">
        <p14:creationId xmlns:p14="http://schemas.microsoft.com/office/powerpoint/2010/main" val="15971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236498" y="205979"/>
            <a:ext cx="7090500" cy="857400"/>
          </a:xfrm>
          <a:prstGeom prst="rect">
            <a:avLst/>
          </a:prstGeom>
          <a:noFill/>
          <a:ln>
            <a:noFill/>
          </a:ln>
        </p:spPr>
        <p:txBody>
          <a:bodyPr spcFirstLastPara="1" wrap="square" lIns="91425" tIns="45700" rIns="91425" bIns="45700" anchor="ctr" anchorCtr="0">
            <a:noAutofit/>
          </a:bodyPr>
          <a:lstStyle/>
          <a:p>
            <a:pPr>
              <a:buSzPts val="3600"/>
            </a:pPr>
            <a:r>
              <a:rPr lang="en-US">
                <a:latin typeface="Georgia"/>
              </a:rPr>
              <a:t>Course ahead</a:t>
            </a:r>
          </a:p>
        </p:txBody>
      </p:sp>
      <p:sp>
        <p:nvSpPr>
          <p:cNvPr id="69" name="Google Shape;69;g872277546c_1_1"/>
          <p:cNvSpPr txBox="1">
            <a:spLocks noGrp="1"/>
          </p:cNvSpPr>
          <p:nvPr>
            <p:ph type="body" idx="1"/>
          </p:nvPr>
        </p:nvSpPr>
        <p:spPr>
          <a:xfrm>
            <a:off x="235629" y="1063375"/>
            <a:ext cx="5661751"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r>
              <a:rPr lang="en-US" sz="2400" dirty="0">
                <a:latin typeface="Georgia"/>
                <a:ea typeface="Georgia"/>
                <a:cs typeface="Georgia"/>
              </a:rPr>
              <a:t>Modeling of WTGs strings </a:t>
            </a:r>
            <a:endParaRPr lang="en-US" sz="2400" dirty="0">
              <a:ea typeface="Georgia"/>
            </a:endParaRPr>
          </a:p>
          <a:p>
            <a:pPr marL="50800" indent="0">
              <a:spcBef>
                <a:spcPts val="0"/>
              </a:spcBef>
              <a:buSzPts val="2800"/>
              <a:buNone/>
            </a:pPr>
            <a:r>
              <a:rPr lang="en-US" sz="2400" dirty="0">
                <a:latin typeface="Georgia"/>
                <a:ea typeface="Georgia"/>
                <a:cs typeface="Georgia"/>
              </a:rPr>
              <a:t>on string level</a:t>
            </a:r>
            <a:endParaRPr lang="en-US" sz="2400" dirty="0"/>
          </a:p>
          <a:p>
            <a:pPr marL="508000" indent="-457200">
              <a:spcBef>
                <a:spcPts val="0"/>
              </a:spcBef>
              <a:buSzPts val="2800"/>
            </a:pPr>
            <a:endParaRPr lang="en-US" sz="2400" dirty="0">
              <a:latin typeface="Georgia"/>
              <a:ea typeface="Georgia"/>
              <a:cs typeface="Georgia"/>
            </a:endParaRPr>
          </a:p>
          <a:p>
            <a:pPr marL="508000" indent="-457200">
              <a:spcBef>
                <a:spcPts val="0"/>
              </a:spcBef>
              <a:buSzPts val="2800"/>
            </a:pPr>
            <a:r>
              <a:rPr lang="en-US" sz="2400" dirty="0">
                <a:latin typeface="Georgia"/>
                <a:ea typeface="Georgia"/>
                <a:cs typeface="Georgia"/>
              </a:rPr>
              <a:t>Test models for varying wind </a:t>
            </a:r>
          </a:p>
          <a:p>
            <a:pPr marL="50800" indent="0">
              <a:spcBef>
                <a:spcPts val="0"/>
              </a:spcBef>
              <a:buSzPts val="2800"/>
              <a:buNone/>
            </a:pPr>
            <a:r>
              <a:rPr lang="en-US" sz="2400" dirty="0">
                <a:latin typeface="Georgia"/>
                <a:ea typeface="Georgia"/>
                <a:cs typeface="Georgia"/>
              </a:rPr>
              <a:t>speeds and irradiance</a:t>
            </a:r>
            <a:endParaRPr lang="en-US" dirty="0"/>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graphicFrame>
        <p:nvGraphicFramePr>
          <p:cNvPr id="2" name="Tabel 2">
            <a:extLst>
              <a:ext uri="{FF2B5EF4-FFF2-40B4-BE49-F238E27FC236}">
                <a16:creationId xmlns:a16="http://schemas.microsoft.com/office/drawing/2014/main" id="{32F7C182-F583-48AC-9D12-6538946EF6F4}"/>
              </a:ext>
            </a:extLst>
          </p:cNvPr>
          <p:cNvGraphicFramePr>
            <a:graphicFrameLocks noGrp="1"/>
          </p:cNvGraphicFramePr>
          <p:nvPr>
            <p:extLst>
              <p:ext uri="{D42A27DB-BD31-4B8C-83A1-F6EECF244321}">
                <p14:modId xmlns:p14="http://schemas.microsoft.com/office/powerpoint/2010/main" val="2581942928"/>
              </p:ext>
            </p:extLst>
          </p:nvPr>
        </p:nvGraphicFramePr>
        <p:xfrm>
          <a:off x="3675336" y="3222077"/>
          <a:ext cx="5317965" cy="1772529"/>
        </p:xfrm>
        <a:graphic>
          <a:graphicData uri="http://schemas.openxmlformats.org/drawingml/2006/table">
            <a:tbl>
              <a:tblPr firstRow="1" bandRow="1">
                <a:tableStyleId>{5C22544A-7EE6-4342-B048-85BDC9FD1C3A}</a:tableStyleId>
              </a:tblPr>
              <a:tblGrid>
                <a:gridCol w="1772655">
                  <a:extLst>
                    <a:ext uri="{9D8B030D-6E8A-4147-A177-3AD203B41FA5}">
                      <a16:colId xmlns:a16="http://schemas.microsoft.com/office/drawing/2014/main" val="1102209271"/>
                    </a:ext>
                  </a:extLst>
                </a:gridCol>
                <a:gridCol w="1772655">
                  <a:extLst>
                    <a:ext uri="{9D8B030D-6E8A-4147-A177-3AD203B41FA5}">
                      <a16:colId xmlns:a16="http://schemas.microsoft.com/office/drawing/2014/main" val="3870318686"/>
                    </a:ext>
                  </a:extLst>
                </a:gridCol>
                <a:gridCol w="1772655">
                  <a:extLst>
                    <a:ext uri="{9D8B030D-6E8A-4147-A177-3AD203B41FA5}">
                      <a16:colId xmlns:a16="http://schemas.microsoft.com/office/drawing/2014/main" val="954214162"/>
                    </a:ext>
                  </a:extLst>
                </a:gridCol>
              </a:tblGrid>
              <a:tr h="418123">
                <a:tc>
                  <a:txBody>
                    <a:bodyPr/>
                    <a:lstStyle/>
                    <a:p>
                      <a:r>
                        <a:rPr lang="nl-NL"/>
                        <a:t>Distribution</a:t>
                      </a:r>
                    </a:p>
                  </a:txBody>
                  <a:tcPr/>
                </a:tc>
                <a:tc>
                  <a:txBody>
                    <a:bodyPr/>
                    <a:lstStyle/>
                    <a:p>
                      <a:r>
                        <a:rPr lang="nl-NL"/>
                        <a:t>Wind </a:t>
                      </a:r>
                    </a:p>
                  </a:txBody>
                  <a:tcPr/>
                </a:tc>
                <a:tc>
                  <a:txBody>
                    <a:bodyPr/>
                    <a:lstStyle/>
                    <a:p>
                      <a:r>
                        <a:rPr lang="nl-NL"/>
                        <a:t>Solar </a:t>
                      </a:r>
                    </a:p>
                  </a:txBody>
                  <a:tcPr/>
                </a:tc>
                <a:extLst>
                  <a:ext uri="{0D108BD9-81ED-4DB2-BD59-A6C34878D82A}">
                    <a16:rowId xmlns:a16="http://schemas.microsoft.com/office/drawing/2014/main" val="3446063469"/>
                  </a:ext>
                </a:extLst>
              </a:tr>
              <a:tr h="418123">
                <a:tc>
                  <a:txBody>
                    <a:bodyPr/>
                    <a:lstStyle/>
                    <a:p>
                      <a:pPr lvl="0">
                        <a:buNone/>
                      </a:pPr>
                      <a:r>
                        <a:rPr lang="nl-NL" err="1"/>
                        <a:t>Beta</a:t>
                      </a:r>
                      <a:r>
                        <a:rPr lang="nl-NL"/>
                        <a:t>-Cauchy</a:t>
                      </a:r>
                    </a:p>
                  </a:txBody>
                  <a:tcPr/>
                </a:tc>
                <a:tc>
                  <a:txBody>
                    <a:bodyPr/>
                    <a:lstStyle/>
                    <a:p>
                      <a:pPr lvl="0">
                        <a:buNone/>
                      </a:pPr>
                      <a:r>
                        <a:rPr lang="nl-NL"/>
                        <a:t>Off</a:t>
                      </a:r>
                    </a:p>
                  </a:txBody>
                  <a:tcPr/>
                </a:tc>
                <a:tc>
                  <a:txBody>
                    <a:bodyPr/>
                    <a:lstStyle/>
                    <a:p>
                      <a:pPr lvl="0">
                        <a:buNone/>
                      </a:pPr>
                      <a:r>
                        <a:rPr lang="nl-NL"/>
                        <a:t>On</a:t>
                      </a:r>
                    </a:p>
                  </a:txBody>
                  <a:tcPr/>
                </a:tc>
                <a:extLst>
                  <a:ext uri="{0D108BD9-81ED-4DB2-BD59-A6C34878D82A}">
                    <a16:rowId xmlns:a16="http://schemas.microsoft.com/office/drawing/2014/main" val="3475355170"/>
                  </a:ext>
                </a:extLst>
              </a:tr>
              <a:tr h="418123">
                <a:tc>
                  <a:txBody>
                    <a:bodyPr/>
                    <a:lstStyle/>
                    <a:p>
                      <a:r>
                        <a:rPr lang="nl-NL" dirty="0" err="1"/>
                        <a:t>Weibull</a:t>
                      </a:r>
                      <a:endParaRPr lang="nl-NL" dirty="0"/>
                    </a:p>
                  </a:txBody>
                  <a:tcPr/>
                </a:tc>
                <a:tc>
                  <a:txBody>
                    <a:bodyPr/>
                    <a:lstStyle/>
                    <a:p>
                      <a:r>
                        <a:rPr lang="nl-NL" dirty="0"/>
                        <a:t>On</a:t>
                      </a:r>
                    </a:p>
                  </a:txBody>
                  <a:tcPr/>
                </a:tc>
                <a:tc>
                  <a:txBody>
                    <a:bodyPr/>
                    <a:lstStyle/>
                    <a:p>
                      <a:r>
                        <a:rPr lang="nl-NL" dirty="0"/>
                        <a:t>Off</a:t>
                      </a:r>
                    </a:p>
                  </a:txBody>
                  <a:tcPr/>
                </a:tc>
                <a:extLst>
                  <a:ext uri="{0D108BD9-81ED-4DB2-BD59-A6C34878D82A}">
                    <a16:rowId xmlns:a16="http://schemas.microsoft.com/office/drawing/2014/main" val="1731594103"/>
                  </a:ext>
                </a:extLst>
              </a:tr>
              <a:tr h="418123">
                <a:tc>
                  <a:txBody>
                    <a:bodyPr/>
                    <a:lstStyle/>
                    <a:p>
                      <a:pPr lvl="0">
                        <a:buNone/>
                      </a:pPr>
                      <a:r>
                        <a:rPr lang="nl-NL"/>
                        <a:t>Weibull &amp; Beta-Cauchy</a:t>
                      </a:r>
                    </a:p>
                  </a:txBody>
                  <a:tcPr/>
                </a:tc>
                <a:tc>
                  <a:txBody>
                    <a:bodyPr/>
                    <a:lstStyle/>
                    <a:p>
                      <a:pPr lvl="0">
                        <a:buNone/>
                      </a:pPr>
                      <a:r>
                        <a:rPr lang="nl-NL"/>
                        <a:t>On</a:t>
                      </a:r>
                    </a:p>
                  </a:txBody>
                  <a:tcPr/>
                </a:tc>
                <a:tc>
                  <a:txBody>
                    <a:bodyPr/>
                    <a:lstStyle/>
                    <a:p>
                      <a:pPr lvl="0">
                        <a:buNone/>
                      </a:pPr>
                      <a:r>
                        <a:rPr lang="nl-NL" dirty="0"/>
                        <a:t>On</a:t>
                      </a:r>
                    </a:p>
                  </a:txBody>
                  <a:tcPr/>
                </a:tc>
                <a:extLst>
                  <a:ext uri="{0D108BD9-81ED-4DB2-BD59-A6C34878D82A}">
                    <a16:rowId xmlns:a16="http://schemas.microsoft.com/office/drawing/2014/main" val="3359017658"/>
                  </a:ext>
                </a:extLst>
              </a:tr>
            </a:tbl>
          </a:graphicData>
        </a:graphic>
      </p:graphicFrame>
      <p:pic>
        <p:nvPicPr>
          <p:cNvPr id="3" name="Picture 3" descr="A close up of a map&#10;&#10;Description generated with high confidence">
            <a:extLst>
              <a:ext uri="{FF2B5EF4-FFF2-40B4-BE49-F238E27FC236}">
                <a16:creationId xmlns:a16="http://schemas.microsoft.com/office/drawing/2014/main" id="{2A4E4C63-921E-45CF-B557-E5CA39874E90}"/>
              </a:ext>
            </a:extLst>
          </p:cNvPr>
          <p:cNvPicPr>
            <a:picLocks noChangeAspect="1"/>
          </p:cNvPicPr>
          <p:nvPr/>
        </p:nvPicPr>
        <p:blipFill>
          <a:blip r:embed="rId3"/>
          <a:stretch>
            <a:fillRect/>
          </a:stretch>
        </p:blipFill>
        <p:spPr>
          <a:xfrm>
            <a:off x="5023290" y="354173"/>
            <a:ext cx="4063561" cy="2760066"/>
          </a:xfrm>
          <a:prstGeom prst="rect">
            <a:avLst/>
          </a:prstGeom>
        </p:spPr>
      </p:pic>
    </p:spTree>
    <p:extLst>
      <p:ext uri="{BB962C8B-B14F-4D97-AF65-F5344CB8AC3E}">
        <p14:creationId xmlns:p14="http://schemas.microsoft.com/office/powerpoint/2010/main" val="388700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TU Delft">
      <a:dk1>
        <a:srgbClr val="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2598</TotalTime>
  <Words>961</Words>
  <Application>Microsoft Office PowerPoint</Application>
  <PresentationFormat>On-screen Show (16:9)</PresentationFormat>
  <Paragraphs>126</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Georgia</vt:lpstr>
      <vt:lpstr>Wingdings</vt:lpstr>
      <vt:lpstr>Office Theme</vt:lpstr>
      <vt:lpstr>Custom Design</vt:lpstr>
      <vt:lpstr>Greenlight pitch subgroup 3: Modeling the power flow for the substation</vt:lpstr>
      <vt:lpstr>Outlines</vt:lpstr>
      <vt:lpstr>Model of the system</vt:lpstr>
      <vt:lpstr>Solar Farm design</vt:lpstr>
      <vt:lpstr>Cable modeling</vt:lpstr>
      <vt:lpstr>Operating conditions</vt:lpstr>
      <vt:lpstr>Deliverables</vt:lpstr>
      <vt:lpstr>Progress</vt:lpstr>
      <vt:lpstr>Course ahead</vt:lpstr>
      <vt:lpstr>PowerPoint Presentation</vt:lpstr>
      <vt:lpstr>Solar Farm design</vt:lpstr>
      <vt:lpstr>WTG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power flow for the substation</dc:title>
  <dc:creator>Saskia de Been</dc:creator>
  <cp:lastModifiedBy>Farley Rimon</cp:lastModifiedBy>
  <cp:revision>12</cp:revision>
  <dcterms:created xsi:type="dcterms:W3CDTF">2015-07-09T11:57:30Z</dcterms:created>
  <dcterms:modified xsi:type="dcterms:W3CDTF">2020-05-27T09:53:57Z</dcterms:modified>
</cp:coreProperties>
</file>